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12192000" cy="6858000"/>
  <p:notesSz cx="9926638" cy="14355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26778F-2015-47EC-A1F6-630A3F869B5D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7225" y="1793875"/>
            <a:ext cx="8612188" cy="4845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88" y="6908800"/>
            <a:ext cx="7942262" cy="56530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5" y="13636625"/>
            <a:ext cx="4302125" cy="719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40DD97-A554-4D8B-A908-C697ABBB04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3000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014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79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0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529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20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026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414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789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066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633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86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6181D-9A3E-4CA3-B730-13CBAC15D256}" type="datetimeFigureOut">
              <a:rPr lang="en-GB" smtClean="0"/>
              <a:t>06/06/2017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6AE6F-1568-47E4-AAD9-32A5DF2A1E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376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56846" y="2820350"/>
            <a:ext cx="26916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u="sng" dirty="0" smtClean="0"/>
              <a:t>Topic 7 Ecology</a:t>
            </a:r>
            <a:endParaRPr lang="en-GB" sz="1600" b="1" u="sng" dirty="0"/>
          </a:p>
        </p:txBody>
      </p:sp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82527" y="3971250"/>
            <a:ext cx="3884166" cy="7153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Describe the meaning of the terms ‘abiotic’ and ‘biotic’.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lang="en-GB" altLang="en-US" sz="1000" dirty="0" smtClean="0"/>
          </a:p>
        </p:txBody>
      </p:sp>
      <p:sp>
        <p:nvSpPr>
          <p:cNvPr id="27" name="Rectangle 26"/>
          <p:cNvSpPr/>
          <p:nvPr/>
        </p:nvSpPr>
        <p:spPr>
          <a:xfrm>
            <a:off x="6812351" y="50737"/>
            <a:ext cx="5263737" cy="22545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tx1"/>
                </a:solidFill>
              </a:rPr>
              <a:t>Quadrats</a:t>
            </a:r>
          </a:p>
          <a:p>
            <a:pPr marL="228600" indent="-228600"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What do these help us to investigate?</a:t>
            </a: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Describe how to use them?</a:t>
            </a: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How can we make sure results are valid?</a:t>
            </a:r>
          </a:p>
          <a:p>
            <a:pPr marL="685800" lvl="1" indent="-228600">
              <a:buFont typeface="+mj-lt"/>
              <a:buAutoNum type="alphaLcParenR"/>
            </a:pPr>
            <a:r>
              <a:rPr lang="en-GB" sz="1000" dirty="0" smtClean="0">
                <a:solidFill>
                  <a:schemeClr val="tx1"/>
                </a:solidFill>
              </a:rPr>
              <a:t>……………….</a:t>
            </a:r>
          </a:p>
          <a:p>
            <a:pPr marL="685800" lvl="1" indent="-228600">
              <a:buFont typeface="+mj-lt"/>
              <a:buAutoNum type="alphaLcParenR"/>
            </a:pPr>
            <a:r>
              <a:rPr lang="en-GB" sz="1000" dirty="0" smtClean="0">
                <a:solidFill>
                  <a:schemeClr val="tx1"/>
                </a:solidFill>
              </a:rPr>
              <a:t>………………..</a:t>
            </a: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Describe what quantitative sampling is and why we do it?</a:t>
            </a:r>
            <a:endParaRPr lang="en-GB" sz="1000" dirty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0954216"/>
              </p:ext>
            </p:extLst>
          </p:nvPr>
        </p:nvGraphicFramePr>
        <p:xfrm>
          <a:off x="113878" y="51126"/>
          <a:ext cx="3852815" cy="38847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5981"/>
                <a:gridCol w="631065"/>
                <a:gridCol w="489397"/>
                <a:gridCol w="1236372"/>
              </a:tblGrid>
              <a:tr h="246798">
                <a:tc gridSpan="4"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Comparing</a:t>
                      </a:r>
                      <a:r>
                        <a:rPr lang="en-GB" sz="1000" b="1" baseline="0" dirty="0" smtClean="0"/>
                        <a:t> </a:t>
                      </a:r>
                      <a:r>
                        <a:rPr lang="en-GB" sz="1000" b="1" baseline="0" dirty="0" smtClean="0"/>
                        <a:t>Abiotic and Biotic Factors (Tick)</a:t>
                      </a:r>
                      <a:endParaRPr lang="en-GB" sz="1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/>
                </a:tc>
              </a:tr>
              <a:tr h="246798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Factors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Abiotic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Biotic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Description / Affect</a:t>
                      </a:r>
                      <a:endParaRPr lang="en-GB" sz="1000" b="1" dirty="0"/>
                    </a:p>
                  </a:txBody>
                  <a:tcPr anchor="ctr"/>
                </a:tc>
              </a:tr>
              <a:tr h="282592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Light intensity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282592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CO</a:t>
                      </a:r>
                      <a:r>
                        <a:rPr lang="en-GB" sz="1000" b="0" baseline="-25000" dirty="0" smtClean="0"/>
                        <a:t>2</a:t>
                      </a:r>
                      <a:endParaRPr lang="en-GB" sz="1000" b="0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2825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 smtClean="0"/>
                        <a:t>Food</a:t>
                      </a:r>
                      <a:r>
                        <a:rPr lang="en-GB" sz="1000" b="0" baseline="0" dirty="0" smtClean="0"/>
                        <a:t> availability</a:t>
                      </a:r>
                      <a:endParaRPr lang="en-GB" sz="10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282592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Temperature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282592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Pathogens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282592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Moisture levels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282592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Soil pH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282592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Parasites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282592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Wind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282592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O</a:t>
                      </a:r>
                      <a:r>
                        <a:rPr lang="en-GB" sz="1000" b="0" baseline="-25000" dirty="0" smtClean="0"/>
                        <a:t>2</a:t>
                      </a:r>
                      <a:endParaRPr lang="en-GB" sz="1000" b="0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282592">
                <a:tc>
                  <a:txBody>
                    <a:bodyPr/>
                    <a:lstStyle/>
                    <a:p>
                      <a:pPr algn="ctr"/>
                      <a:r>
                        <a:rPr lang="en-GB" sz="1000" b="0" baseline="0" dirty="0" smtClean="0"/>
                        <a:t>Predators</a:t>
                      </a:r>
                      <a:endParaRPr lang="en-GB" sz="1000" b="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282592">
                <a:tc>
                  <a:txBody>
                    <a:bodyPr/>
                    <a:lstStyle/>
                    <a:p>
                      <a:pPr algn="ctr"/>
                      <a:r>
                        <a:rPr lang="en-GB" sz="1000" b="0" baseline="0" dirty="0" smtClean="0"/>
                        <a:t>Interspecific competition</a:t>
                      </a:r>
                      <a:endParaRPr lang="en-GB" sz="1000" b="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4030514" y="51126"/>
            <a:ext cx="2718016" cy="269203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Communities:</a:t>
            </a: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en-GB" altLang="en-US" sz="1000" dirty="0" smtClean="0"/>
              <a:t>What is a community?</a:t>
            </a: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lang="en-GB" altLang="en-US" sz="1000" dirty="0"/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en-GB" altLang="en-US" sz="1000" dirty="0" smtClean="0"/>
              <a:t>What is an ecosystem?</a:t>
            </a: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lang="en-GB" altLang="en-US" sz="1000" dirty="0"/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en-GB" altLang="en-US" sz="1000" dirty="0" smtClean="0"/>
              <a:t>What is interdependence?</a:t>
            </a: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lang="en-GB" altLang="en-US" sz="1000" dirty="0"/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en-GB" altLang="en-US" sz="1000" dirty="0" smtClean="0"/>
              <a:t>Give some examples</a:t>
            </a: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lang="en-GB" altLang="en-US" sz="1000" dirty="0"/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en-GB" altLang="en-US" sz="1000" dirty="0" smtClean="0"/>
              <a:t>Explain how some communities are stable?</a:t>
            </a: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lang="en-GB" altLang="en-US" sz="1000" dirty="0" smtClean="0"/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82527" y="4721974"/>
            <a:ext cx="3884166" cy="183801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Describe</a:t>
            </a: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why animals compete for each of these:</a:t>
            </a: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en-GB" altLang="en-US" sz="1000" dirty="0" smtClean="0"/>
              <a:t>Food - </a:t>
            </a: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lang="en-GB" altLang="en-US" sz="1000" baseline="0" dirty="0"/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en-GB" altLang="en-US" sz="1000" dirty="0" smtClean="0"/>
              <a:t>Territory -</a:t>
            </a: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lang="en-GB" altLang="en-US" sz="1000" baseline="0" dirty="0"/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en-GB" altLang="en-US" sz="1000" dirty="0" smtClean="0"/>
              <a:t>Competition for a mate - </a:t>
            </a:r>
            <a:endParaRPr lang="en-GB" altLang="en-US" sz="1000" baseline="0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6812351" y="2395470"/>
            <a:ext cx="5263737" cy="43530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tx1"/>
                </a:solidFill>
              </a:rPr>
              <a:t>Transects</a:t>
            </a:r>
            <a:endParaRPr lang="en-GB" sz="1000" dirty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en-GB" sz="1000" dirty="0">
                <a:solidFill>
                  <a:schemeClr val="tx1"/>
                </a:solidFill>
              </a:rPr>
              <a:t>What do these help us to investigate</a:t>
            </a:r>
            <a:r>
              <a:rPr lang="en-GB" sz="1000" dirty="0" smtClean="0">
                <a:solidFill>
                  <a:schemeClr val="tx1"/>
                </a:solidFill>
              </a:rPr>
              <a:t>?</a:t>
            </a: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en-GB" sz="1000" dirty="0">
                <a:solidFill>
                  <a:schemeClr val="tx1"/>
                </a:solidFill>
              </a:rPr>
              <a:t>Describe how to use them?</a:t>
            </a: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000" dirty="0">
                <a:solidFill>
                  <a:schemeClr val="tx1"/>
                </a:solidFill>
              </a:rPr>
              <a:t>Describe what quantitative sampling is and why we do it</a:t>
            </a:r>
            <a:r>
              <a:rPr lang="en-GB" sz="1000" dirty="0" smtClean="0">
                <a:solidFill>
                  <a:schemeClr val="tx1"/>
                </a:solidFill>
              </a:rPr>
              <a:t>?</a:t>
            </a:r>
          </a:p>
          <a:p>
            <a:pPr marL="228600" indent="-228600">
              <a:buFont typeface="+mj-lt"/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Do they investigate the effect of biotic or abiotic factors?</a:t>
            </a:r>
          </a:p>
          <a:p>
            <a:pPr marL="228600" indent="-228600">
              <a:buFont typeface="+mj-lt"/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Is this type of sampling random?</a:t>
            </a:r>
          </a:p>
          <a:p>
            <a:pPr marL="228600" indent="-228600">
              <a:buFont typeface="+mj-lt"/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How are transects similar to using quadrats?</a:t>
            </a:r>
          </a:p>
          <a:p>
            <a:pPr marL="685800" lvl="1" indent="-228600">
              <a:buFont typeface="+mj-lt"/>
              <a:buAutoNum type="alphaLcParenR"/>
            </a:pPr>
            <a:r>
              <a:rPr lang="en-GB" sz="1000" dirty="0" smtClean="0">
                <a:solidFill>
                  <a:schemeClr val="tx1"/>
                </a:solidFill>
              </a:rPr>
              <a:t>…………..</a:t>
            </a:r>
          </a:p>
          <a:p>
            <a:pPr marL="685800" lvl="1" indent="-228600">
              <a:buFont typeface="+mj-lt"/>
              <a:buAutoNum type="alphaLcParenR"/>
            </a:pPr>
            <a:r>
              <a:rPr lang="en-GB" sz="1000" dirty="0" smtClean="0">
                <a:solidFill>
                  <a:schemeClr val="tx1"/>
                </a:solidFill>
              </a:rPr>
              <a:t>……………</a:t>
            </a:r>
          </a:p>
          <a:p>
            <a:pPr marL="685800" lvl="1" indent="-228600">
              <a:buFont typeface="+mj-lt"/>
              <a:buAutoNum type="alphaLcParenR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685800" lvl="1" indent="-228600">
              <a:buFont typeface="+mj-lt"/>
              <a:buAutoNum type="alphaLcParenR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How are they different to using quadrats?</a:t>
            </a:r>
          </a:p>
          <a:p>
            <a:pPr marL="685800" lvl="1" indent="-228600">
              <a:buFont typeface="+mj-lt"/>
              <a:buAutoNum type="alphaLcParenR"/>
            </a:pPr>
            <a:r>
              <a:rPr lang="en-GB" sz="1000" dirty="0" smtClean="0">
                <a:solidFill>
                  <a:schemeClr val="tx1"/>
                </a:solidFill>
              </a:rPr>
              <a:t>…………….</a:t>
            </a:r>
          </a:p>
          <a:p>
            <a:pPr marL="685800" lvl="1" indent="-228600">
              <a:buFont typeface="+mj-lt"/>
              <a:buAutoNum type="alphaLcParenR"/>
            </a:pPr>
            <a:r>
              <a:rPr lang="en-GB" sz="1000" dirty="0" smtClean="0">
                <a:solidFill>
                  <a:schemeClr val="tx1"/>
                </a:solidFill>
              </a:rPr>
              <a:t>……………..</a:t>
            </a: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Font typeface="+mj-lt"/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7492" y="127927"/>
            <a:ext cx="1618443" cy="155881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97793" y="4934036"/>
            <a:ext cx="2288142" cy="1716106"/>
          </a:xfrm>
          <a:prstGeom prst="rect">
            <a:avLst/>
          </a:prstGeom>
        </p:spPr>
      </p:pic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4030514" y="3309790"/>
            <a:ext cx="2691684" cy="343874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Describe</a:t>
            </a: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why plants compete for each of these: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sz="1000" baseline="0" dirty="0"/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en-GB" altLang="en-US" sz="1000" dirty="0" smtClean="0"/>
              <a:t>Light</a:t>
            </a: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lang="en-GB" altLang="en-US" sz="1000" dirty="0"/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en-GB" altLang="en-US" sz="1000" dirty="0" smtClean="0"/>
              <a:t>Water</a:t>
            </a: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lang="en-GB" altLang="en-US" sz="1000" dirty="0"/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en-GB" altLang="en-US" sz="1000" dirty="0" smtClean="0"/>
              <a:t>Nutrients</a:t>
            </a: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lang="en-GB" altLang="en-US" sz="1000" dirty="0"/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en-GB" altLang="en-US" sz="1000" dirty="0" smtClean="0"/>
              <a:t>Space</a:t>
            </a: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lang="en-GB" altLang="en-US" sz="1000" dirty="0"/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en-GB" altLang="en-US" sz="1000" dirty="0" smtClean="0"/>
              <a:t>Competition</a:t>
            </a: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lang="en-GB" altLang="en-US" sz="1000" dirty="0"/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en-GB" altLang="en-US" sz="1000" dirty="0" smtClean="0"/>
              <a:t>Seeds</a:t>
            </a:r>
            <a:endParaRPr lang="en-GB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029182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284892" y="49100"/>
            <a:ext cx="2099254" cy="247515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What are extremophiles?</a:t>
            </a:r>
            <a:endParaRPr lang="en-GB" altLang="en-US" sz="1000" dirty="0" smtClean="0"/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sz="1000" dirty="0" smtClean="0"/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sz="1000" dirty="0"/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sz="1000" dirty="0"/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What conditions are considered extreme?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sz="1000" dirty="0"/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40015"/>
              </p:ext>
            </p:extLst>
          </p:nvPr>
        </p:nvGraphicFramePr>
        <p:xfrm>
          <a:off x="57277" y="49101"/>
          <a:ext cx="6137461" cy="67985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923"/>
                <a:gridCol w="1012902"/>
                <a:gridCol w="1327279"/>
                <a:gridCol w="1474364"/>
                <a:gridCol w="1178993"/>
              </a:tblGrid>
              <a:tr h="253941">
                <a:tc gridSpan="5"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Comparing adaptations in animals and plants</a:t>
                      </a:r>
                      <a:endParaRPr lang="en-GB" sz="1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18175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Environmental condition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Animal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Explanation of</a:t>
                      </a:r>
                      <a:r>
                        <a:rPr lang="en-GB" sz="1000" b="1" baseline="0" dirty="0" smtClean="0"/>
                        <a:t> animal adaptation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Plant</a:t>
                      </a:r>
                      <a:endParaRPr lang="en-GB" sz="1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/>
                        <a:t>Explanation</a:t>
                      </a:r>
                      <a:r>
                        <a:rPr lang="en-GB" sz="1000" b="1" baseline="0" dirty="0" smtClean="0"/>
                        <a:t> of plant adaptation</a:t>
                      </a:r>
                      <a:endParaRPr lang="en-GB" sz="1000" b="1" dirty="0"/>
                    </a:p>
                  </a:txBody>
                  <a:tcPr anchor="ctr"/>
                </a:tc>
              </a:tr>
              <a:tr h="450468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High</a:t>
                      </a:r>
                      <a:r>
                        <a:rPr lang="en-GB" sz="1000" b="0" baseline="0" dirty="0" smtClean="0"/>
                        <a:t> salt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 smtClean="0"/>
                    </a:p>
                    <a:p>
                      <a:pPr algn="ctr"/>
                      <a:endParaRPr lang="en-GB" sz="1000" b="0" dirty="0" smtClean="0"/>
                    </a:p>
                    <a:p>
                      <a:pPr algn="ctr"/>
                      <a:endParaRPr lang="en-GB" sz="1000" b="0" dirty="0" smtClean="0"/>
                    </a:p>
                    <a:p>
                      <a:pPr algn="ctr"/>
                      <a:endParaRPr lang="en-GB" sz="1000" b="0" dirty="0" smtClean="0"/>
                    </a:p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536408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Extreme</a:t>
                      </a:r>
                      <a:r>
                        <a:rPr lang="en-GB" sz="1000" b="0" baseline="0" dirty="0" smtClean="0"/>
                        <a:t> cold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 smtClean="0"/>
                    </a:p>
                    <a:p>
                      <a:pPr algn="ctr"/>
                      <a:endParaRPr lang="en-GB" sz="1000" b="0" dirty="0" smtClean="0"/>
                    </a:p>
                    <a:p>
                      <a:pPr algn="ctr"/>
                      <a:endParaRPr lang="en-GB" sz="1000" b="0" dirty="0" smtClean="0"/>
                    </a:p>
                    <a:p>
                      <a:pPr algn="ctr"/>
                      <a:endParaRPr lang="en-GB" sz="1000" b="0" dirty="0" smtClean="0"/>
                    </a:p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997683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Extreme high temperatures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Only</a:t>
                      </a:r>
                      <a:r>
                        <a:rPr lang="en-GB" sz="1000" b="0" baseline="0" dirty="0" smtClean="0"/>
                        <a:t> active early morning and late night.</a:t>
                      </a:r>
                    </a:p>
                    <a:p>
                      <a:pPr algn="ctr"/>
                      <a:endParaRPr lang="en-GB" sz="1000" b="0" baseline="0" dirty="0" smtClean="0"/>
                    </a:p>
                    <a:p>
                      <a:pPr algn="ctr"/>
                      <a:r>
                        <a:rPr lang="en-GB" sz="1000" b="0" baseline="0" dirty="0" smtClean="0"/>
                        <a:t>Adapted kidneys.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Cooler</a:t>
                      </a:r>
                      <a:r>
                        <a:rPr lang="en-GB" sz="1000" b="0" baseline="0" dirty="0" smtClean="0"/>
                        <a:t> conditions</a:t>
                      </a:r>
                    </a:p>
                    <a:p>
                      <a:pPr algn="ctr"/>
                      <a:endParaRPr lang="en-GB" sz="1000" b="0" dirty="0" smtClean="0"/>
                    </a:p>
                    <a:p>
                      <a:pPr algn="ctr"/>
                      <a:endParaRPr lang="en-GB" sz="1000" b="0" dirty="0" smtClean="0"/>
                    </a:p>
                    <a:p>
                      <a:pPr algn="ctr"/>
                      <a:r>
                        <a:rPr lang="en-GB" sz="1000" b="0" dirty="0" smtClean="0"/>
                        <a:t>Less</a:t>
                      </a:r>
                      <a:r>
                        <a:rPr lang="en-GB" sz="1000" b="0" baseline="0" dirty="0" smtClean="0"/>
                        <a:t> water loss.</a:t>
                      </a:r>
                      <a:endParaRPr lang="en-GB" sz="1000" b="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Marram</a:t>
                      </a:r>
                      <a:r>
                        <a:rPr lang="en-GB" sz="1000" b="0" baseline="0" dirty="0" smtClean="0"/>
                        <a:t> Grass – curls leaves to reduce surface area</a:t>
                      </a:r>
                    </a:p>
                    <a:p>
                      <a:pPr algn="ctr"/>
                      <a:endParaRPr lang="en-GB" sz="1000" b="0" baseline="0" dirty="0" smtClean="0"/>
                    </a:p>
                    <a:p>
                      <a:pPr algn="ctr"/>
                      <a:r>
                        <a:rPr lang="en-GB" sz="1000" b="0" baseline="0" dirty="0" smtClean="0"/>
                        <a:t>Butcher’ broom grows flowers from the stem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Reduces water loss</a:t>
                      </a:r>
                    </a:p>
                    <a:p>
                      <a:pPr algn="ctr"/>
                      <a:endParaRPr lang="en-GB" sz="1000" b="0" dirty="0" smtClean="0"/>
                    </a:p>
                    <a:p>
                      <a:pPr algn="ctr"/>
                      <a:r>
                        <a:rPr lang="en-GB" sz="1000" b="0" dirty="0" smtClean="0"/>
                        <a:t>Fewer</a:t>
                      </a:r>
                      <a:r>
                        <a:rPr lang="en-GB" sz="1000" b="0" baseline="0" dirty="0" smtClean="0"/>
                        <a:t> stomata in stem than leaves so reduces water loss</a:t>
                      </a:r>
                      <a:endParaRPr lang="en-GB" sz="1000" b="0" dirty="0" smtClean="0"/>
                    </a:p>
                  </a:txBody>
                  <a:tcPr anchor="ctr"/>
                </a:tc>
              </a:tr>
              <a:tr h="542319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Dry climate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 smtClean="0"/>
                    </a:p>
                    <a:p>
                      <a:pPr algn="ctr"/>
                      <a:endParaRPr lang="en-GB" sz="1000" b="0" dirty="0" smtClean="0"/>
                    </a:p>
                    <a:p>
                      <a:pPr algn="ctr"/>
                      <a:endParaRPr lang="en-GB" sz="1000" b="0" dirty="0" smtClean="0"/>
                    </a:p>
                    <a:p>
                      <a:pPr algn="ctr"/>
                      <a:endParaRPr lang="en-GB" sz="1000" b="0" dirty="0" smtClean="0"/>
                    </a:p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542319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Collecting water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 smtClean="0"/>
                    </a:p>
                    <a:p>
                      <a:pPr algn="ctr"/>
                      <a:endParaRPr lang="en-GB" sz="1000" b="0" dirty="0" smtClean="0"/>
                    </a:p>
                    <a:p>
                      <a:pPr algn="ctr"/>
                      <a:endParaRPr lang="en-GB" sz="1000" b="0" dirty="0" smtClean="0"/>
                    </a:p>
                    <a:p>
                      <a:pPr algn="ctr"/>
                      <a:endParaRPr lang="en-GB" sz="1000" b="0" dirty="0" smtClean="0"/>
                    </a:p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542319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Storing water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 smtClean="0"/>
                    </a:p>
                    <a:p>
                      <a:pPr algn="ctr"/>
                      <a:endParaRPr lang="en-GB" sz="1000" b="0" dirty="0" smtClean="0"/>
                    </a:p>
                    <a:p>
                      <a:pPr algn="ctr"/>
                      <a:endParaRPr lang="en-GB" sz="1000" b="0" dirty="0" smtClean="0"/>
                    </a:p>
                    <a:p>
                      <a:pPr algn="ctr"/>
                      <a:endParaRPr lang="en-GB" sz="1000" b="0" dirty="0" smtClean="0"/>
                    </a:p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  <a:tr h="542319">
                <a:tc>
                  <a:txBody>
                    <a:bodyPr/>
                    <a:lstStyle/>
                    <a:p>
                      <a:pPr algn="ctr"/>
                      <a:r>
                        <a:rPr lang="en-GB" sz="1000" b="0" dirty="0" smtClean="0"/>
                        <a:t>Camouflage</a:t>
                      </a:r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 smtClean="0"/>
                    </a:p>
                    <a:p>
                      <a:pPr algn="ctr"/>
                      <a:endParaRPr lang="en-GB" sz="1000" b="0" dirty="0" smtClean="0"/>
                    </a:p>
                    <a:p>
                      <a:pPr algn="ctr"/>
                      <a:endParaRPr lang="en-GB" sz="1000" b="0" dirty="0" smtClean="0"/>
                    </a:p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 smtClean="0"/>
                    </a:p>
                    <a:p>
                      <a:pPr algn="ctr"/>
                      <a:endParaRPr lang="en-GB" sz="1000" b="0" dirty="0" smtClean="0"/>
                    </a:p>
                    <a:p>
                      <a:pPr algn="ctr"/>
                      <a:endParaRPr lang="en-GB" sz="1000" b="0" dirty="0" smtClean="0"/>
                    </a:p>
                    <a:p>
                      <a:pPr algn="ctr"/>
                      <a:endParaRPr lang="en-GB" sz="1000" b="0" dirty="0" smtClean="0"/>
                    </a:p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000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8474299" y="49101"/>
            <a:ext cx="3606084" cy="247515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Define</a:t>
            </a: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these:</a:t>
            </a: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Predator – </a:t>
            </a: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Prey – </a:t>
            </a: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Primary consumer – </a:t>
            </a: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Secondary consumer –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sz="1000" dirty="0"/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In stable communities,</a:t>
            </a: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why do the numbers of predators/prey rise and fall in cycles?</a:t>
            </a:r>
            <a:endParaRPr lang="en-GB" altLang="en-US" sz="1000" dirty="0" smtClean="0"/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6284892" y="2640169"/>
            <a:ext cx="5795491" cy="40954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What does biodiversity mean?</a:t>
            </a: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lang="en-GB" altLang="en-US" sz="1000" dirty="0"/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4 ways human population growth has affected land and resources.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1.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2.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3.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4.</a:t>
            </a: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lang="en-GB" altLang="en-US" sz="1000" dirty="0"/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Why is managing waste such a problem on the planet?</a:t>
            </a: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lang="en-GB" altLang="en-US" sz="1000" dirty="0"/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lang="en-GB" altLang="en-US" sz="1000" dirty="0" smtClean="0"/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Discuss the different ways we can manage biodiversity: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Breeding programs – 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Rare habitats – 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Field margins and hedgerows – 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Reduce deforestation – 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Recycling resources – 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114151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056683"/>
              </p:ext>
            </p:extLst>
          </p:nvPr>
        </p:nvGraphicFramePr>
        <p:xfrm>
          <a:off x="103033" y="49099"/>
          <a:ext cx="11990229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0460"/>
                <a:gridCol w="4710023"/>
                <a:gridCol w="6159746"/>
              </a:tblGrid>
              <a:tr h="232613">
                <a:tc gridSpan="3"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Materials</a:t>
                      </a:r>
                      <a:r>
                        <a:rPr lang="en-GB" sz="1000" baseline="0" dirty="0" smtClean="0">
                          <a:solidFill>
                            <a:sysClr val="windowText" lastClr="000000"/>
                          </a:solidFill>
                        </a:rPr>
                        <a:t> Cycling</a:t>
                      </a:r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2613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>
                          <a:solidFill>
                            <a:sysClr val="windowText" lastClr="000000"/>
                          </a:solidFill>
                        </a:rPr>
                        <a:t>Cycle</a:t>
                      </a:r>
                      <a:endParaRPr lang="en-GB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>
                          <a:solidFill>
                            <a:sysClr val="windowText" lastClr="000000"/>
                          </a:solidFill>
                        </a:rPr>
                        <a:t>Take in the material</a:t>
                      </a:r>
                      <a:endParaRPr lang="en-GB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>
                          <a:solidFill>
                            <a:sysClr val="windowText" lastClr="000000"/>
                          </a:solidFill>
                        </a:rPr>
                        <a:t>Releasing the material</a:t>
                      </a:r>
                      <a:endParaRPr lang="en-GB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3378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>
                          <a:solidFill>
                            <a:sysClr val="windowText" lastClr="000000"/>
                          </a:solidFill>
                        </a:rPr>
                        <a:t>Decay</a:t>
                      </a:r>
                      <a:endParaRPr lang="en-GB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Feeding</a:t>
                      </a:r>
                      <a:r>
                        <a:rPr lang="en-GB" sz="1000" baseline="0" dirty="0" smtClean="0">
                          <a:solidFill>
                            <a:sysClr val="windowText" lastClr="000000"/>
                          </a:solidFill>
                        </a:rPr>
                        <a:t> – </a:t>
                      </a:r>
                    </a:p>
                    <a:p>
                      <a:pPr algn="l"/>
                      <a:endParaRPr lang="en-GB" sz="1000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l"/>
                      <a:endParaRPr lang="en-GB" sz="1000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l"/>
                      <a:r>
                        <a:rPr lang="en-GB" sz="1000" baseline="0" dirty="0" smtClean="0">
                          <a:solidFill>
                            <a:sysClr val="windowText" lastClr="000000"/>
                          </a:solidFill>
                        </a:rPr>
                        <a:t>Photosynthesis – </a:t>
                      </a:r>
                    </a:p>
                    <a:p>
                      <a:pPr algn="l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Decomposition – </a:t>
                      </a:r>
                    </a:p>
                    <a:p>
                      <a:pPr algn="l"/>
                      <a:endParaRPr lang="en-GB" sz="100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l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Death – </a:t>
                      </a:r>
                    </a:p>
                    <a:p>
                      <a:pPr algn="l"/>
                      <a:endParaRPr lang="en-GB" sz="100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l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Excretion</a:t>
                      </a:r>
                      <a:r>
                        <a:rPr lang="en-GB" sz="1000" baseline="0" dirty="0" smtClean="0">
                          <a:solidFill>
                            <a:sysClr val="windowText" lastClr="000000"/>
                          </a:solidFill>
                        </a:rPr>
                        <a:t> - </a:t>
                      </a:r>
                      <a:endParaRPr lang="en-GB" sz="10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8761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>
                          <a:solidFill>
                            <a:sysClr val="windowText" lastClr="000000"/>
                          </a:solidFill>
                        </a:rPr>
                        <a:t>Water</a:t>
                      </a:r>
                      <a:endParaRPr lang="en-GB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Evaporation</a:t>
                      </a:r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baseline="0" dirty="0" smtClean="0">
                          <a:solidFill>
                            <a:sysClr val="windowText" lastClr="000000"/>
                          </a:solidFill>
                        </a:rPr>
                        <a:t>Precipitation – </a:t>
                      </a:r>
                    </a:p>
                    <a:p>
                      <a:pPr algn="l"/>
                      <a:endParaRPr lang="en-GB" sz="1000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l"/>
                      <a:r>
                        <a:rPr lang="en-GB" sz="1000" baseline="0" dirty="0" smtClean="0">
                          <a:solidFill>
                            <a:sysClr val="windowText" lastClr="000000"/>
                          </a:solidFill>
                        </a:rPr>
                        <a:t>Condensation – </a:t>
                      </a:r>
                    </a:p>
                    <a:p>
                      <a:pPr algn="l"/>
                      <a:endParaRPr lang="en-GB" sz="1000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l"/>
                      <a:r>
                        <a:rPr lang="en-GB" sz="1000" baseline="0" dirty="0" smtClean="0">
                          <a:solidFill>
                            <a:sysClr val="windowText" lastClr="000000"/>
                          </a:solidFill>
                        </a:rPr>
                        <a:t>Transpiration – </a:t>
                      </a:r>
                    </a:p>
                    <a:p>
                      <a:pPr algn="l"/>
                      <a:endParaRPr lang="en-GB" sz="1000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l"/>
                      <a:r>
                        <a:rPr lang="en-GB" sz="1000" baseline="0" dirty="0" smtClean="0">
                          <a:solidFill>
                            <a:sysClr val="windowText" lastClr="000000"/>
                          </a:solidFill>
                        </a:rPr>
                        <a:t>Respiration –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14766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>
                          <a:solidFill>
                            <a:sysClr val="windowText" lastClr="000000"/>
                          </a:solidFill>
                        </a:rPr>
                        <a:t>Carbon </a:t>
                      </a:r>
                      <a:endParaRPr lang="en-GB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Feeding – </a:t>
                      </a:r>
                    </a:p>
                    <a:p>
                      <a:pPr algn="l"/>
                      <a:endParaRPr lang="en-GB" sz="100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l"/>
                      <a:endParaRPr lang="en-GB" sz="100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l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Photosynthesis - </a:t>
                      </a:r>
                    </a:p>
                    <a:p>
                      <a:pPr algn="l"/>
                      <a:endParaRPr lang="en-GB" sz="10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Decomposition – </a:t>
                      </a:r>
                    </a:p>
                    <a:p>
                      <a:pPr algn="l"/>
                      <a:endParaRPr lang="en-GB" sz="100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l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Respiration – </a:t>
                      </a:r>
                    </a:p>
                    <a:p>
                      <a:pPr algn="l"/>
                      <a:endParaRPr lang="en-GB" sz="100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l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Combustion – </a:t>
                      </a:r>
                    </a:p>
                    <a:p>
                      <a:pPr algn="l"/>
                      <a:endParaRPr lang="en-GB" sz="100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l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Death – </a:t>
                      </a:r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1030022"/>
              </p:ext>
            </p:extLst>
          </p:nvPr>
        </p:nvGraphicFramePr>
        <p:xfrm>
          <a:off x="103031" y="3768946"/>
          <a:ext cx="6516709" cy="29795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2333"/>
                <a:gridCol w="5264376"/>
              </a:tblGrid>
              <a:tr h="253254"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Effects of pollution</a:t>
                      </a:r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1342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>
                          <a:solidFill>
                            <a:sysClr val="windowText" lastClr="000000"/>
                          </a:solidFill>
                        </a:rPr>
                        <a:t>Pollution Type</a:t>
                      </a:r>
                      <a:endParaRPr lang="en-GB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>
                          <a:solidFill>
                            <a:sysClr val="windowText" lastClr="000000"/>
                          </a:solidFill>
                        </a:rPr>
                        <a:t>Problems it causes</a:t>
                      </a:r>
                      <a:endParaRPr lang="en-GB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3759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>
                          <a:solidFill>
                            <a:sysClr val="windowText" lastClr="000000"/>
                          </a:solidFill>
                        </a:rPr>
                        <a:t>Land</a:t>
                      </a:r>
                      <a:endParaRPr lang="en-GB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9922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>
                          <a:solidFill>
                            <a:sysClr val="windowText" lastClr="000000"/>
                          </a:solidFill>
                        </a:rPr>
                        <a:t>Water</a:t>
                      </a:r>
                      <a:endParaRPr lang="en-GB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0435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>
                          <a:solidFill>
                            <a:sysClr val="windowText" lastClr="000000"/>
                          </a:solidFill>
                        </a:rPr>
                        <a:t>Air </a:t>
                      </a:r>
                      <a:endParaRPr lang="en-GB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0435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>
                          <a:solidFill>
                            <a:sysClr val="windowText" lastClr="000000"/>
                          </a:solidFill>
                        </a:rPr>
                        <a:t>Deforestation</a:t>
                      </a:r>
                      <a:endParaRPr lang="en-GB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0435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>
                          <a:solidFill>
                            <a:sysClr val="windowText" lastClr="000000"/>
                          </a:solidFill>
                        </a:rPr>
                        <a:t>Peat</a:t>
                      </a:r>
                      <a:r>
                        <a:rPr lang="en-GB" sz="1000" b="1" baseline="0" dirty="0" smtClean="0">
                          <a:solidFill>
                            <a:sysClr val="windowText" lastClr="000000"/>
                          </a:solidFill>
                        </a:rPr>
                        <a:t> bog destruction</a:t>
                      </a:r>
                      <a:endParaRPr lang="en-GB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6761409" y="3730308"/>
            <a:ext cx="5370490" cy="301821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altLang="en-US" sz="1000" dirty="0" smtClean="0"/>
              <a:t>Global warming</a:t>
            </a: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en-GB" altLang="en-US" sz="1000" dirty="0" smtClean="0"/>
              <a:t>Why are CO</a:t>
            </a:r>
            <a:r>
              <a:rPr lang="en-GB" altLang="en-US" sz="1000" baseline="-25000" dirty="0" smtClean="0"/>
              <a:t>2</a:t>
            </a:r>
            <a:r>
              <a:rPr lang="en-GB" altLang="en-US" sz="1000" dirty="0" smtClean="0"/>
              <a:t> conditions changing and why is this a problem to the planet?</a:t>
            </a: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lang="en-GB" altLang="en-US" sz="1000" dirty="0"/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en-GB" altLang="en-US" sz="1000" dirty="0" smtClean="0"/>
              <a:t>Describe what the greenhouse effect is and how it happens.</a:t>
            </a: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lang="en-GB" altLang="en-US" sz="1000" dirty="0"/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en-GB" altLang="en-US" sz="1000" dirty="0" smtClean="0"/>
              <a:t>State the two main problems to our planet associated with global warming.</a:t>
            </a:r>
          </a:p>
          <a:p>
            <a:pPr marL="685800" lvl="1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GB" altLang="en-US" sz="1000" dirty="0" smtClean="0"/>
              <a:t>.</a:t>
            </a:r>
          </a:p>
          <a:p>
            <a:pPr marL="685800" lvl="1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GB" altLang="en-US" sz="1000" dirty="0" smtClean="0"/>
              <a:t>.</a:t>
            </a: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lang="en-GB" altLang="en-US" sz="1000" dirty="0" smtClean="0"/>
              <a:t>Explain why these biological consequences will happen as a result of global warming;</a:t>
            </a:r>
          </a:p>
          <a:p>
            <a:pPr marL="685800" lvl="1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GB" altLang="en-US" sz="1000" dirty="0" smtClean="0"/>
              <a:t>Loss of habitat – </a:t>
            </a:r>
          </a:p>
          <a:p>
            <a:pPr marL="685800" lvl="1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GB" altLang="en-US" sz="1000" dirty="0" smtClean="0"/>
              <a:t>Changes in distribution – </a:t>
            </a:r>
          </a:p>
          <a:p>
            <a:pPr marL="685800" lvl="1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GB" altLang="en-US" sz="1000" dirty="0" smtClean="0"/>
              <a:t>Changes in migration patterns – </a:t>
            </a:r>
          </a:p>
          <a:p>
            <a:pPr marL="685800" lvl="1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r>
              <a:rPr lang="en-GB" altLang="en-US" sz="1000" dirty="0" smtClean="0"/>
              <a:t>Reduced biodiversity – </a:t>
            </a:r>
          </a:p>
          <a:p>
            <a:pPr marL="685800" lvl="1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endParaRPr lang="en-GB" altLang="en-US" sz="1000" dirty="0"/>
          </a:p>
          <a:p>
            <a:pPr marL="685800" lvl="1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lphaLcParenR"/>
            </a:pPr>
            <a:endParaRPr lang="en-GB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392738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7835705" y="3587262"/>
            <a:ext cx="4291901" cy="32282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tx1"/>
                </a:solidFill>
              </a:rPr>
              <a:t>(BIOLOGY ONLY) Factors affecting food security:</a:t>
            </a: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An increasing birth rate – </a:t>
            </a: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Changing diets in developed countries – </a:t>
            </a: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New pests and pathogens – </a:t>
            </a: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Environment changes – </a:t>
            </a: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Cost of agricultural inputs – </a:t>
            </a: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Conflicts – </a:t>
            </a: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What are the suggestions for a sustainable future?</a:t>
            </a:r>
          </a:p>
          <a:p>
            <a:pPr marL="171450" indent="-171450">
              <a:buFontTx/>
              <a:buChar char="-"/>
            </a:pPr>
            <a:r>
              <a:rPr lang="en-GB" sz="1000" dirty="0" smtClean="0">
                <a:solidFill>
                  <a:schemeClr val="tx1"/>
                </a:solidFill>
              </a:rPr>
              <a:t>Soil quality – </a:t>
            </a:r>
          </a:p>
          <a:p>
            <a:pPr marL="171450" indent="-171450">
              <a:buFontTx/>
              <a:buChar char="-"/>
            </a:pPr>
            <a:r>
              <a:rPr lang="en-GB" sz="1000" dirty="0" smtClean="0">
                <a:solidFill>
                  <a:schemeClr val="tx1"/>
                </a:solidFill>
              </a:rPr>
              <a:t>Efficient ways to produce food – </a:t>
            </a:r>
          </a:p>
          <a:p>
            <a:pPr marL="171450" indent="-171450">
              <a:buFontTx/>
              <a:buChar char="-"/>
            </a:pPr>
            <a:r>
              <a:rPr lang="en-GB" sz="1000" dirty="0" smtClean="0">
                <a:solidFill>
                  <a:schemeClr val="tx1"/>
                </a:solidFill>
              </a:rPr>
              <a:t>Fish stocks – </a:t>
            </a:r>
            <a:endParaRPr lang="en-GB" sz="1000" dirty="0">
              <a:solidFill>
                <a:schemeClr val="tx1"/>
              </a:solidFill>
            </a:endParaRPr>
          </a:p>
          <a:p>
            <a:pPr marL="171450" indent="-171450">
              <a:buFontTx/>
              <a:buChar char="-"/>
            </a:pPr>
            <a:endParaRPr lang="en-GB" sz="1000" dirty="0">
              <a:solidFill>
                <a:schemeClr val="tx1"/>
              </a:solidFill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804975"/>
              </p:ext>
            </p:extLst>
          </p:nvPr>
        </p:nvGraphicFramePr>
        <p:xfrm>
          <a:off x="5120640" y="37902"/>
          <a:ext cx="7006965" cy="3437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1889"/>
                <a:gridCol w="2827538"/>
                <a:gridCol w="2827538"/>
              </a:tblGrid>
              <a:tr h="137423">
                <a:tc gridSpan="3">
                  <a:txBody>
                    <a:bodyPr/>
                    <a:lstStyle/>
                    <a:p>
                      <a:pPr algn="ctr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(BIOLOGY ONLY) Making food production efficient</a:t>
                      </a:r>
                      <a:r>
                        <a:rPr lang="en-GB" sz="1000" baseline="0" dirty="0" smtClean="0">
                          <a:solidFill>
                            <a:sysClr val="windowText" lastClr="000000"/>
                          </a:solidFill>
                        </a:rPr>
                        <a:t> and sustainable</a:t>
                      </a:r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8213">
                <a:tc>
                  <a:txBody>
                    <a:bodyPr/>
                    <a:lstStyle/>
                    <a:p>
                      <a:pPr algn="ctr"/>
                      <a:endParaRPr lang="en-GB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>
                          <a:solidFill>
                            <a:sysClr val="windowText" lastClr="000000"/>
                          </a:solidFill>
                        </a:rPr>
                        <a:t>How to make it efficient</a:t>
                      </a:r>
                      <a:endParaRPr lang="en-GB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>
                          <a:solidFill>
                            <a:sysClr val="windowText" lastClr="000000"/>
                          </a:solidFill>
                        </a:rPr>
                        <a:t>How to make it sustainable</a:t>
                      </a:r>
                      <a:endParaRPr lang="en-GB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96112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>
                          <a:solidFill>
                            <a:sysClr val="windowText" lastClr="000000"/>
                          </a:solidFill>
                        </a:rPr>
                        <a:t>Food</a:t>
                      </a:r>
                      <a:r>
                        <a:rPr lang="en-GB" sz="1000" b="1" baseline="0" dirty="0" smtClean="0">
                          <a:solidFill>
                            <a:sysClr val="windowText" lastClr="000000"/>
                          </a:solidFill>
                        </a:rPr>
                        <a:t> chains in food production</a:t>
                      </a:r>
                      <a:endParaRPr lang="en-GB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Managing the oceans – </a:t>
                      </a:r>
                    </a:p>
                    <a:p>
                      <a:pPr algn="l"/>
                      <a:endParaRPr lang="en-GB" sz="100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l"/>
                      <a:endParaRPr lang="en-GB" sz="100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l"/>
                      <a:endParaRPr lang="en-GB" sz="100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l"/>
                      <a:endParaRPr lang="en-GB" sz="10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27032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>
                          <a:solidFill>
                            <a:sysClr val="windowText" lastClr="000000"/>
                          </a:solidFill>
                        </a:rPr>
                        <a:t>Artificially</a:t>
                      </a:r>
                      <a:r>
                        <a:rPr lang="en-GB" sz="1000" b="1" baseline="0" dirty="0" smtClean="0">
                          <a:solidFill>
                            <a:sysClr val="windowText" lastClr="000000"/>
                          </a:solidFill>
                        </a:rPr>
                        <a:t> managed food production</a:t>
                      </a:r>
                      <a:endParaRPr lang="en-GB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The</a:t>
                      </a:r>
                      <a:r>
                        <a:rPr lang="en-GB" sz="1000" baseline="0" dirty="0" smtClean="0">
                          <a:solidFill>
                            <a:sysClr val="windowText" lastClr="000000"/>
                          </a:solidFill>
                        </a:rPr>
                        <a:t> role of biotechnology – </a:t>
                      </a:r>
                    </a:p>
                    <a:p>
                      <a:pPr algn="l"/>
                      <a:endParaRPr lang="en-GB" sz="1000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l"/>
                      <a:endParaRPr lang="en-GB" sz="1000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l"/>
                      <a:endParaRPr lang="en-GB" sz="1000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l"/>
                      <a:endParaRPr lang="en-GB" sz="1000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l"/>
                      <a:endParaRPr lang="en-GB" sz="1000" baseline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27032"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 smtClean="0">
                          <a:solidFill>
                            <a:sysClr val="windowText" lastClr="000000"/>
                          </a:solidFill>
                        </a:rPr>
                        <a:t>Farming fish</a:t>
                      </a:r>
                      <a:endParaRPr lang="en-GB" sz="10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 smtClean="0">
                          <a:solidFill>
                            <a:sysClr val="windowText" lastClr="000000"/>
                          </a:solidFill>
                        </a:rPr>
                        <a:t>Tackling</a:t>
                      </a:r>
                      <a:r>
                        <a:rPr lang="en-GB" sz="1000" baseline="0" dirty="0" smtClean="0">
                          <a:solidFill>
                            <a:sysClr val="windowText" lastClr="000000"/>
                          </a:solidFill>
                        </a:rPr>
                        <a:t> the problem of overfishing – </a:t>
                      </a:r>
                    </a:p>
                    <a:p>
                      <a:pPr algn="l"/>
                      <a:endParaRPr lang="en-GB" sz="1000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l"/>
                      <a:endParaRPr lang="en-GB" sz="1000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l"/>
                      <a:endParaRPr lang="en-GB" sz="1000" baseline="0" dirty="0" smtClean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l"/>
                      <a:endParaRPr lang="en-GB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Rectangle 15"/>
          <p:cNvSpPr/>
          <p:nvPr/>
        </p:nvSpPr>
        <p:spPr>
          <a:xfrm>
            <a:off x="65868" y="25466"/>
            <a:ext cx="4928164" cy="34502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tx1"/>
                </a:solidFill>
              </a:rPr>
              <a:t>(BIOLOGY ONLY) Rates of Decomposition</a:t>
            </a: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List the conditions needed for decay and describe why they are needed:</a:t>
            </a:r>
          </a:p>
          <a:p>
            <a:r>
              <a:rPr lang="en-GB" sz="1000" dirty="0" smtClean="0">
                <a:solidFill>
                  <a:schemeClr val="tx1"/>
                </a:solidFill>
              </a:rPr>
              <a:t>1. </a:t>
            </a:r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2.</a:t>
            </a:r>
          </a:p>
          <a:p>
            <a:r>
              <a:rPr lang="en-GB" sz="1000" dirty="0" smtClean="0">
                <a:solidFill>
                  <a:schemeClr val="tx1"/>
                </a:solidFill>
              </a:rPr>
              <a:t>3.</a:t>
            </a: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endParaRPr lang="en-GB" sz="1000" dirty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Why is decay important in recycling?</a:t>
            </a:r>
          </a:p>
          <a:p>
            <a:r>
              <a:rPr lang="en-GB" sz="1000" dirty="0" smtClean="0">
                <a:solidFill>
                  <a:schemeClr val="tx1"/>
                </a:solidFill>
              </a:rPr>
              <a:t>Compost – </a:t>
            </a: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Methane produced – </a:t>
            </a: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Biogas generators – </a:t>
            </a: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Fertilisers – </a:t>
            </a: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r>
              <a:rPr lang="en-GB" sz="1000" dirty="0" smtClean="0">
                <a:solidFill>
                  <a:schemeClr val="tx1"/>
                </a:solidFill>
              </a:rPr>
              <a:t>Farming – </a:t>
            </a: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5868" y="3587262"/>
            <a:ext cx="3099363" cy="32282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tx1"/>
                </a:solidFill>
              </a:rPr>
              <a:t>(BIOLOGY ONLY) Trophic levels and biomass</a:t>
            </a: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What is the order of the different trophic levels?</a:t>
            </a: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How is biomass measured?</a:t>
            </a: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What happens to the amount of biomass as you progress through a food chain?</a:t>
            </a: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Why?</a:t>
            </a: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263705" y="3587262"/>
            <a:ext cx="4473526" cy="32282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 smtClean="0">
                <a:solidFill>
                  <a:schemeClr val="tx1"/>
                </a:solidFill>
              </a:rPr>
              <a:t>(BIOLOGY ONLY) </a:t>
            </a:r>
            <a:r>
              <a:rPr lang="en-GB" sz="1000" dirty="0">
                <a:solidFill>
                  <a:schemeClr val="tx1"/>
                </a:solidFill>
              </a:rPr>
              <a:t>E</a:t>
            </a:r>
            <a:r>
              <a:rPr lang="en-GB" sz="1000" dirty="0" smtClean="0">
                <a:solidFill>
                  <a:schemeClr val="tx1"/>
                </a:solidFill>
              </a:rPr>
              <a:t>xplain the transfer in biomass for these examples.</a:t>
            </a: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Faeces</a:t>
            </a: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Waste</a:t>
            </a: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Constant body temperature</a:t>
            </a: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en-GB" sz="1000" dirty="0" smtClean="0">
                <a:solidFill>
                  <a:schemeClr val="tx1"/>
                </a:solidFill>
              </a:rPr>
              <a:t>Decomposers </a:t>
            </a:r>
          </a:p>
          <a:p>
            <a:endParaRPr lang="en-GB" sz="1000" dirty="0" smtClean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endParaRPr lang="en-GB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518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87BCE966C3144E963E9EDB09BBEBBC" ma:contentTypeVersion="38" ma:contentTypeDescription="Create a new document." ma:contentTypeScope="" ma:versionID="dacd1eb531ba40c9d91587e7b3f40e8a">
  <xsd:schema xmlns:xsd="http://www.w3.org/2001/XMLSchema" xmlns:xs="http://www.w3.org/2001/XMLSchema" xmlns:p="http://schemas.microsoft.com/office/2006/metadata/properties" xmlns:ns2="d77fd04c-5938-4dc3-9efa-cee44d5fc322" xmlns:ns3="95e84fe9-b47a-476a-ae10-2dea6a16a4dd" targetNamespace="http://schemas.microsoft.com/office/2006/metadata/properties" ma:root="true" ma:fieldsID="7d34be750c9fd0efa38f4ba046ca932e" ns2:_="" ns3:_="">
    <xsd:import namespace="d77fd04c-5938-4dc3-9efa-cee44d5fc322"/>
    <xsd:import namespace="95e84fe9-b47a-476a-ae10-2dea6a16a4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Teachers" minOccurs="0"/>
                <xsd:element ref="ns2:Students" minOccurs="0"/>
                <xsd:element ref="ns2:Student_Groups" minOccurs="0"/>
                <xsd:element ref="ns2:Distribution_Groups" minOccurs="0"/>
                <xsd:element ref="ns2:LMS_Mappings" minOccurs="0"/>
                <xsd:element ref="ns2:Invited_Teachers" minOccurs="0"/>
                <xsd:element ref="ns2:Invited_Students" minOccurs="0"/>
                <xsd:element ref="ns2:Self_Registration_Enabled" minOccurs="0"/>
                <xsd:element ref="ns2:Has_Teacher_Only_SectionGroup" minOccurs="0"/>
                <xsd:element ref="ns2:Is_Collaboration_Space_Locked" minOccurs="0"/>
                <xsd:element ref="ns2:IsNotebookLocked" minOccurs="0"/>
                <xsd:element ref="ns2:Teams_Channel_Section_Location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7fd04c-5938-4dc3-9efa-cee44d5fc3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otebookType" ma:index="17" nillable="true" ma:displayName="Notebook Type" ma:internalName="NotebookType">
      <xsd:simpleType>
        <xsd:restriction base="dms:Text"/>
      </xsd:simpleType>
    </xsd:element>
    <xsd:element name="FolderType" ma:index="18" nillable="true" ma:displayName="Folder Type" ma:internalName="FolderType">
      <xsd:simpleType>
        <xsd:restriction base="dms:Text"/>
      </xsd:simpleType>
    </xsd:element>
    <xsd:element name="CultureName" ma:index="19" nillable="true" ma:displayName="Culture Name" ma:internalName="CultureName">
      <xsd:simpleType>
        <xsd:restriction base="dms:Text"/>
      </xsd:simpleType>
    </xsd:element>
    <xsd:element name="AppVersion" ma:index="20" nillable="true" ma:displayName="App Version" ma:internalName="AppVersion">
      <xsd:simpleType>
        <xsd:restriction base="dms:Text"/>
      </xsd:simpleType>
    </xsd:element>
    <xsd:element name="TeamsChannelId" ma:index="21" nillable="true" ma:displayName="Teams Channel Id" ma:internalName="TeamsChannelId">
      <xsd:simpleType>
        <xsd:restriction base="dms:Text"/>
      </xsd:simpleType>
    </xsd:element>
    <xsd:element name="Owner" ma:index="22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3" nillable="true" ma:displayName="Math Settings" ma:internalName="Math_Settings">
      <xsd:simpleType>
        <xsd:restriction base="dms:Text"/>
      </xsd:simpleType>
    </xsd:element>
    <xsd:element name="DefaultSectionNames" ma:index="2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5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6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7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8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9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0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5" nillable="true" ma:displayName="Is Collaboration Space Locked" ma:internalName="Is_Collaboration_Space_Locked">
      <xsd:simpleType>
        <xsd:restriction base="dms:Boolean"/>
      </xsd:simpleType>
    </xsd:element>
    <xsd:element name="IsNotebookLocked" ma:index="36" nillable="true" ma:displayName="Is Notebook Locked" ma:internalName="IsNotebookLocked">
      <xsd:simpleType>
        <xsd:restriction base="dms:Boolean"/>
      </xsd:simpleType>
    </xsd:element>
    <xsd:element name="Teams_Channel_Section_Location" ma:index="37" nillable="true" ma:displayName="Teams Channel Section Location" ma:internalName="Teams_Channel_Section_Location">
      <xsd:simpleType>
        <xsd:restriction base="dms:Text"/>
      </xsd:simpleType>
    </xsd:element>
    <xsd:element name="MediaServiceOCR" ma:index="3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3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4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41" nillable="true" ma:displayName="Location" ma:internalName="MediaServiceLocation" ma:readOnly="true">
      <xsd:simpleType>
        <xsd:restriction base="dms:Text"/>
      </xsd:simpleType>
    </xsd:element>
    <xsd:element name="lcf76f155ced4ddcb4097134ff3c332f" ma:index="43" nillable="true" ma:taxonomy="true" ma:internalName="lcf76f155ced4ddcb4097134ff3c332f" ma:taxonomyFieldName="MediaServiceImageTags" ma:displayName="Image Tags" ma:readOnly="false" ma:fieldId="{5cf76f15-5ced-4ddc-b409-7134ff3c332f}" ma:taxonomyMulti="true" ma:sspId="387704e1-d557-490f-8209-d50c5b045f2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4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e84fe9-b47a-476a-ae10-2dea6a16a4dd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44" nillable="true" ma:displayName="Taxonomy Catch All Column" ma:hidden="true" ma:list="{c28ebd8d-57a3-4d1e-b783-9e2141b3fa59}" ma:internalName="TaxCatchAll" ma:showField="CatchAllData" ma:web="95e84fe9-b47a-476a-ae10-2dea6a16a4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as_Teacher_Only_SectionGroup xmlns="d77fd04c-5938-4dc3-9efa-cee44d5fc322" xsi:nil="true"/>
    <TaxCatchAll xmlns="95e84fe9-b47a-476a-ae10-2dea6a16a4dd" xsi:nil="true"/>
    <FolderType xmlns="d77fd04c-5938-4dc3-9efa-cee44d5fc322" xsi:nil="true"/>
    <AppVersion xmlns="d77fd04c-5938-4dc3-9efa-cee44d5fc322" xsi:nil="true"/>
    <CultureName xmlns="d77fd04c-5938-4dc3-9efa-cee44d5fc322" xsi:nil="true"/>
    <Owner xmlns="d77fd04c-5938-4dc3-9efa-cee44d5fc322">
      <UserInfo>
        <DisplayName/>
        <AccountId xsi:nil="true"/>
        <AccountType/>
      </UserInfo>
    </Owner>
    <NotebookType xmlns="d77fd04c-5938-4dc3-9efa-cee44d5fc322" xsi:nil="true"/>
    <lcf76f155ced4ddcb4097134ff3c332f xmlns="d77fd04c-5938-4dc3-9efa-cee44d5fc322">
      <Terms xmlns="http://schemas.microsoft.com/office/infopath/2007/PartnerControls"/>
    </lcf76f155ced4ddcb4097134ff3c332f>
    <Invited_Teachers xmlns="d77fd04c-5938-4dc3-9efa-cee44d5fc322" xsi:nil="true"/>
    <Is_Collaboration_Space_Locked xmlns="d77fd04c-5938-4dc3-9efa-cee44d5fc322" xsi:nil="true"/>
    <Teachers xmlns="d77fd04c-5938-4dc3-9efa-cee44d5fc322">
      <UserInfo>
        <DisplayName/>
        <AccountId xsi:nil="true"/>
        <AccountType/>
      </UserInfo>
    </Teachers>
    <Students xmlns="d77fd04c-5938-4dc3-9efa-cee44d5fc322">
      <UserInfo>
        <DisplayName/>
        <AccountId xsi:nil="true"/>
        <AccountType/>
      </UserInfo>
    </Students>
    <Student_Groups xmlns="d77fd04c-5938-4dc3-9efa-cee44d5fc322">
      <UserInfo>
        <DisplayName/>
        <AccountId xsi:nil="true"/>
        <AccountType/>
      </UserInfo>
    </Student_Groups>
    <LMS_Mappings xmlns="d77fd04c-5938-4dc3-9efa-cee44d5fc322" xsi:nil="true"/>
    <DefaultSectionNames xmlns="d77fd04c-5938-4dc3-9efa-cee44d5fc322" xsi:nil="true"/>
    <Teams_Channel_Section_Location xmlns="d77fd04c-5938-4dc3-9efa-cee44d5fc322" xsi:nil="true"/>
    <Math_Settings xmlns="d77fd04c-5938-4dc3-9efa-cee44d5fc322" xsi:nil="true"/>
    <Templates xmlns="d77fd04c-5938-4dc3-9efa-cee44d5fc322" xsi:nil="true"/>
    <Self_Registration_Enabled xmlns="d77fd04c-5938-4dc3-9efa-cee44d5fc322" xsi:nil="true"/>
    <Distribution_Groups xmlns="d77fd04c-5938-4dc3-9efa-cee44d5fc322" xsi:nil="true"/>
    <TeamsChannelId xmlns="d77fd04c-5938-4dc3-9efa-cee44d5fc322" xsi:nil="true"/>
    <Invited_Students xmlns="d77fd04c-5938-4dc3-9efa-cee44d5fc322" xsi:nil="true"/>
    <IsNotebookLocked xmlns="d77fd04c-5938-4dc3-9efa-cee44d5fc322" xsi:nil="true"/>
  </documentManagement>
</p:properties>
</file>

<file path=customXml/itemProps1.xml><?xml version="1.0" encoding="utf-8"?>
<ds:datastoreItem xmlns:ds="http://schemas.openxmlformats.org/officeDocument/2006/customXml" ds:itemID="{41187A33-D817-409C-BD4D-463CA7BA9FDC}"/>
</file>

<file path=customXml/itemProps2.xml><?xml version="1.0" encoding="utf-8"?>
<ds:datastoreItem xmlns:ds="http://schemas.openxmlformats.org/officeDocument/2006/customXml" ds:itemID="{8F7F1F17-7325-4013-95AA-2701FB1E68AD}"/>
</file>

<file path=customXml/itemProps3.xml><?xml version="1.0" encoding="utf-8"?>
<ds:datastoreItem xmlns:ds="http://schemas.openxmlformats.org/officeDocument/2006/customXml" ds:itemID="{AA34DBDA-FC75-4F17-8757-177B0CE9E62A}"/>
</file>

<file path=docProps/app.xml><?xml version="1.0" encoding="utf-8"?>
<Properties xmlns="http://schemas.openxmlformats.org/officeDocument/2006/extended-properties" xmlns:vt="http://schemas.openxmlformats.org/officeDocument/2006/docPropsVTypes">
  <TotalTime>1278</TotalTime>
  <Words>724</Words>
  <Application>Microsoft Office PowerPoint</Application>
  <PresentationFormat>Widescreen</PresentationFormat>
  <Paragraphs>306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Hadleigh High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Keeble</dc:creator>
  <cp:lastModifiedBy>Miss S Bagley - Teacher of Science</cp:lastModifiedBy>
  <cp:revision>97</cp:revision>
  <cp:lastPrinted>2017-05-26T12:24:18Z</cp:lastPrinted>
  <dcterms:created xsi:type="dcterms:W3CDTF">2017-05-26T09:18:13Z</dcterms:created>
  <dcterms:modified xsi:type="dcterms:W3CDTF">2017-06-06T20:44:04Z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0x010100A087BCE966C3144E963E9EDB09BBEBBC</vt:lpwstr>
  </property>
</Properties>
</file>