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6778F-2015-47EC-A1F6-630A3F869B5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3875"/>
            <a:ext cx="861218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0DD97-A554-4D8B-A908-C697ABBB0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0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01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0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52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41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78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6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3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37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70138" y="1687659"/>
            <a:ext cx="2707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/>
              <a:t>Topic 6 Inheritance, Variation and Evolution</a:t>
            </a:r>
            <a:endParaRPr lang="en-GB" sz="1600" b="1" u="sng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49227" y="4069724"/>
            <a:ext cx="4545193" cy="2716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(BIOLOGY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ONLY) Compare reproduction in the different organisms.</a:t>
            </a:r>
            <a:endPara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sz="1000" baseline="0" dirty="0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113877" y="1731686"/>
            <a:ext cx="2356261" cy="12951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Describe what fertilisation is and how it causes variation within a species:</a:t>
            </a:r>
            <a:endParaRPr lang="en-GB" altLang="en-US" sz="1000" dirty="0" smtClean="0"/>
          </a:p>
        </p:txBody>
      </p:sp>
      <p:sp>
        <p:nvSpPr>
          <p:cNvPr id="27" name="Rectangle 26"/>
          <p:cNvSpPr/>
          <p:nvPr/>
        </p:nvSpPr>
        <p:spPr>
          <a:xfrm>
            <a:off x="8995954" y="51126"/>
            <a:ext cx="3157407" cy="38590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Complete the flow chart for Meiosis.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113879" y="3083443"/>
            <a:ext cx="2356259" cy="370029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(BIOLOGY ONLY)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Protein Synthesis: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1. Template -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aseline="0" dirty="0" smtClean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aseline="0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2. Carrier molecules -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aseline="0" dirty="0" smtClean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aseline="0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3. Amino acids -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aseline="0" dirty="0" smtClean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aseline="0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4. Protein chain -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aseline="0" dirty="0" smtClean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aseline="0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5. Complete - </a:t>
            </a:r>
            <a:endParaRPr lang="en-US" altLang="en-US" sz="1000" baseline="0" dirty="0"/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773437"/>
              </p:ext>
            </p:extLst>
          </p:nvPr>
        </p:nvGraphicFramePr>
        <p:xfrm>
          <a:off x="113878" y="51126"/>
          <a:ext cx="5063999" cy="16239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4776"/>
                <a:gridCol w="1694776"/>
                <a:gridCol w="1674447"/>
              </a:tblGrid>
              <a:tr h="246798"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Comparing</a:t>
                      </a:r>
                      <a:r>
                        <a:rPr lang="en-GB" sz="1000" b="1" baseline="0" dirty="0" smtClean="0"/>
                        <a:t> Reproduction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679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Questions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Asexual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Sexual</a:t>
                      </a:r>
                      <a:endParaRPr lang="en-GB" sz="1000" b="1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How many gametes?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Mitosis or Meiosis?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 smtClean="0"/>
                        <a:t>Is there</a:t>
                      </a:r>
                      <a:r>
                        <a:rPr lang="en-GB" sz="1000" b="0" baseline="0" dirty="0" smtClean="0"/>
                        <a:t> variation?</a:t>
                      </a:r>
                      <a:endParaRPr lang="en-GB" sz="10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Why / How?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447363"/>
              </p:ext>
            </p:extLst>
          </p:nvPr>
        </p:nvGraphicFramePr>
        <p:xfrm>
          <a:off x="9059775" y="350985"/>
          <a:ext cx="3029763" cy="34459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2465"/>
                <a:gridCol w="1787298"/>
              </a:tblGrid>
              <a:tr h="27194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Meiosis</a:t>
                      </a:r>
                      <a:r>
                        <a:rPr lang="en-GB" sz="1000" b="1" baseline="0" dirty="0" smtClean="0"/>
                        <a:t> Sequence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194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Step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Description</a:t>
                      </a:r>
                      <a:endParaRPr lang="en-GB" sz="1000" b="1" dirty="0"/>
                    </a:p>
                  </a:txBody>
                  <a:tcPr anchor="ctr"/>
                </a:tc>
              </a:tr>
              <a:tr h="570397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Start off with 46 chromosomes.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70397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Duplication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95437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Line up and random</a:t>
                      </a:r>
                      <a:r>
                        <a:rPr lang="en-GB" sz="1000" b="0" baseline="0" dirty="0" smtClean="0"/>
                        <a:t> mixing of chromatids.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70397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Cell</a:t>
                      </a:r>
                      <a:r>
                        <a:rPr lang="en-GB" sz="1000" b="0" baseline="0" dirty="0" smtClean="0"/>
                        <a:t> divides twice.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95437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4</a:t>
                      </a:r>
                      <a:r>
                        <a:rPr lang="en-GB" sz="1000" b="0" baseline="0" dirty="0" smtClean="0"/>
                        <a:t> cells created each containing 23 chromosomes.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5241701" y="29631"/>
            <a:ext cx="3705438" cy="394465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Define these: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DNA – </a:t>
            </a: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Gene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Chromosome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Amino acid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Protein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Genome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Characteristic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Genome project –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Nucleotide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Bases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Homozygote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Heterozygote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Genotype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Phenotype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Alleles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 </a:t>
            </a:r>
            <a:r>
              <a:rPr lang="en-GB" altLang="en-US" sz="1000" dirty="0" smtClean="0"/>
              <a:t>Punnet square – 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004671"/>
              </p:ext>
            </p:extLst>
          </p:nvPr>
        </p:nvGraphicFramePr>
        <p:xfrm>
          <a:off x="2614527" y="4395849"/>
          <a:ext cx="4375392" cy="2295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0104"/>
                <a:gridCol w="3625288"/>
              </a:tblGrid>
              <a:tr h="254002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Comparing</a:t>
                      </a:r>
                      <a:r>
                        <a:rPr lang="en-GB" sz="1000" b="1" baseline="0" dirty="0" smtClean="0"/>
                        <a:t> Reproduction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/>
                </a:tc>
              </a:tr>
              <a:tr h="26038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Organism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Description</a:t>
                      </a:r>
                      <a:endParaRPr lang="en-GB" sz="1000" b="1" dirty="0"/>
                    </a:p>
                  </a:txBody>
                  <a:tcPr anchor="ctr"/>
                </a:tc>
              </a:tr>
              <a:tr h="593563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Plants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93563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Fungi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935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 smtClean="0"/>
                        <a:t>Malaria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8995954" y="3959237"/>
            <a:ext cx="3157407" cy="28244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(BIOLOGY ONLY)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Describe the following and how they occur: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1.  Gene Expression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aseline="0" dirty="0" smtClean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aseline="0" dirty="0" smtClean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aseline="0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2. Mutation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aseline="0" dirty="0" smtClean="0"/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2518954" y="2322460"/>
            <a:ext cx="2673932" cy="1636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Complete the punnet square showing the chances of each gender being created.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Chances - ………..%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910440"/>
              </p:ext>
            </p:extLst>
          </p:nvPr>
        </p:nvGraphicFramePr>
        <p:xfrm>
          <a:off x="2645877" y="2984199"/>
          <a:ext cx="2486411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2131"/>
                <a:gridCol w="832131"/>
                <a:gridCol w="822149"/>
              </a:tblGrid>
              <a:tr h="224364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Gametes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anchor="ctr"/>
                </a:tc>
              </a:tr>
              <a:tr h="224364"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24364"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7173509" y="4069724"/>
            <a:ext cx="1773630" cy="27140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Describe the following diseases and state whether they are dominant or recessive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Polydactyl: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 smtClean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Recessive:</a:t>
            </a:r>
            <a:endParaRPr lang="en-GB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2918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7688687" y="37164"/>
            <a:ext cx="1712890" cy="14749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Describe Genetic variation – </a:t>
            </a: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Describe Environmental variation 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700789" y="4722084"/>
            <a:ext cx="2537139" cy="21083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Fossils: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List the different ways fossils can be made?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/>
              <a:t>2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3.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/>
              <a:t>Why is the fossil record useful</a:t>
            </a:r>
            <a:r>
              <a:rPr lang="en-GB" altLang="en-US" sz="1000" dirty="0" smtClean="0"/>
              <a:t>?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Why is the fossil record incomplete?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700789" y="37164"/>
            <a:ext cx="2962141" cy="171881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Describe natural selection in terms of;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Mutation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Genetic Variation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Survival of the fittest and evolution  – 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42038"/>
              </p:ext>
            </p:extLst>
          </p:nvPr>
        </p:nvGraphicFramePr>
        <p:xfrm>
          <a:off x="9491731" y="49101"/>
          <a:ext cx="265672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825"/>
                <a:gridCol w="656821"/>
                <a:gridCol w="918080"/>
              </a:tblGrid>
              <a:tr h="19147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Characteristic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Genetic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Environment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471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Skin colour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471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Weight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471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Eye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colour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471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Hair colour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471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Scars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4700788" y="1790162"/>
            <a:ext cx="2962142" cy="28932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Genetic Engineering: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tabLst/>
            </a:pPr>
            <a:r>
              <a:rPr lang="en-GB" altLang="en-US" sz="1000" dirty="0" smtClean="0"/>
              <a:t>What is it?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tabLst/>
            </a:pPr>
            <a:r>
              <a:rPr lang="en-GB" altLang="en-US" sz="1000" dirty="0" smtClean="0"/>
              <a:t>What are the 4 stages?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tabLst/>
            </a:pPr>
            <a:r>
              <a:rPr lang="en-GB" altLang="en-US" sz="1000" dirty="0" smtClean="0"/>
              <a:t>1.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tabLst/>
            </a:pPr>
            <a:r>
              <a:rPr lang="en-GB" altLang="en-US" sz="1000" dirty="0" smtClean="0"/>
              <a:t>2.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tabLst/>
            </a:pPr>
            <a:r>
              <a:rPr lang="en-GB" altLang="en-US" sz="1000" dirty="0" smtClean="0"/>
              <a:t>3.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tabLst/>
            </a:pPr>
            <a:r>
              <a:rPr lang="en-GB" altLang="en-US" sz="1000" dirty="0" smtClean="0"/>
              <a:t>4.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List the benefits: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List the concerns: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 smtClean="0"/>
              <a:t> 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019300"/>
              </p:ext>
            </p:extLst>
          </p:nvPr>
        </p:nvGraphicFramePr>
        <p:xfrm>
          <a:off x="10846" y="51126"/>
          <a:ext cx="4625548" cy="2221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6585"/>
                <a:gridCol w="1543321"/>
                <a:gridCol w="1056464"/>
                <a:gridCol w="1019178"/>
              </a:tblGrid>
              <a:tr h="20863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Screening Embryos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/>
                </a:tc>
              </a:tr>
              <a:tr h="20831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Method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Description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Advantages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Concerns</a:t>
                      </a:r>
                      <a:endParaRPr lang="en-GB" sz="1000" b="1" dirty="0"/>
                    </a:p>
                  </a:txBody>
                  <a:tcPr anchor="ctr"/>
                </a:tc>
              </a:tr>
              <a:tr h="791597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Amniocentesis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942619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Chorionic Villus Sampling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707907"/>
              </p:ext>
            </p:extLst>
          </p:nvPr>
        </p:nvGraphicFramePr>
        <p:xfrm>
          <a:off x="37959" y="2363176"/>
          <a:ext cx="4598435" cy="44542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4148"/>
                <a:gridCol w="1428943"/>
                <a:gridCol w="1142672"/>
                <a:gridCol w="1142672"/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Comparing Genetic Technologies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/>
                </a:tc>
              </a:tr>
              <a:tr h="14142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Method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Description / How it happens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Advantages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Ethics</a:t>
                      </a:r>
                      <a:r>
                        <a:rPr lang="en-GB" sz="1000" b="1" baseline="0" dirty="0" smtClean="0"/>
                        <a:t> and Limitations</a:t>
                      </a:r>
                      <a:endParaRPr lang="en-GB" sz="1000" b="1" dirty="0"/>
                    </a:p>
                  </a:txBody>
                  <a:tcPr anchor="ctr"/>
                </a:tc>
              </a:tr>
              <a:tr h="816771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Selective Breeding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972595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Cloning plants (BIOLOGY ONLY)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1041508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Cloning animals (BIOLOGY ONLY)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983313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Adult cell cloning (BIOLOGY ONLY)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7727325" y="1559199"/>
            <a:ext cx="4421128" cy="15841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Describe 3 reasons why organisms become extinct.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dirty="0" smtClean="0"/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Describe the theories of dinosaur extinction: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1.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2.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Why did scientists think low light and temperature followed after an asteroid?</a:t>
            </a: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 smtClean="0"/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7727325" y="3174198"/>
            <a:ext cx="4421128" cy="15092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3 things to do when using antibiotics to prevent resistant bacteria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1.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2.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3.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Describe how MRSA spread and the effects of this.</a:t>
            </a: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7302319" y="4714343"/>
            <a:ext cx="4846134" cy="20774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Classification</a:t>
            </a:r>
            <a:r>
              <a:rPr lang="en-GB" altLang="en-US" sz="1000" dirty="0"/>
              <a:t> </a:t>
            </a:r>
            <a:r>
              <a:rPr lang="en-GB" altLang="en-US" sz="1000" dirty="0" smtClean="0"/>
              <a:t>models: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Two kingdoms: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baseline="0" dirty="0" smtClean="0"/>
              <a:t>Five kingdoms: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Three domain, six kingdoms</a:t>
            </a:r>
            <a:r>
              <a:rPr lang="en-GB" altLang="en-US" sz="1000" dirty="0" smtClean="0"/>
              <a:t>: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What is the binomial naming system?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What is the evidence for using the 3 domain system?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Archaea –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Bacteria –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Eukaryota – </a:t>
            </a:r>
          </a:p>
        </p:txBody>
      </p:sp>
    </p:spTree>
    <p:extLst>
      <p:ext uri="{BB962C8B-B14F-4D97-AF65-F5344CB8AC3E}">
        <p14:creationId xmlns:p14="http://schemas.microsoft.com/office/powerpoint/2010/main" val="3114151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5868" y="3013363"/>
            <a:ext cx="1569749" cy="38021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(BIOLOGY ONLY) Alfred Russel Wallace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Describe the work of Wallace</a:t>
            </a: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Why did Darwin worry about Wallace publishing his work?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09180" y="4123623"/>
            <a:ext cx="5818426" cy="26918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(BIOLOGY ONLY) Accepting Darwin’s ideas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Describe how the finches on the Galapagos islands gave evidence of natural selection: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1.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2.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3.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Why did people object to Darwin’s idea?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1.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2.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3.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4.</a:t>
            </a:r>
            <a:endParaRPr lang="en-GB" sz="1000" dirty="0">
              <a:solidFill>
                <a:schemeClr val="tx1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731125"/>
              </p:ext>
            </p:extLst>
          </p:nvPr>
        </p:nvGraphicFramePr>
        <p:xfrm>
          <a:off x="6309179" y="37902"/>
          <a:ext cx="5818426" cy="3980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578"/>
                <a:gridCol w="2347924"/>
                <a:gridCol w="2347924"/>
              </a:tblGrid>
              <a:tr h="245419"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(BIOLOGY ONLY) Theories of Evolution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040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Scientists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Theory</a:t>
                      </a:r>
                      <a:r>
                        <a:rPr lang="en-GB" sz="1000" b="1" baseline="0" dirty="0" smtClean="0">
                          <a:solidFill>
                            <a:sysClr val="windowText" lastClr="000000"/>
                          </a:solidFill>
                        </a:rPr>
                        <a:t> descriptions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Problems with their</a:t>
                      </a:r>
                      <a:r>
                        <a:rPr lang="en-GB" sz="1000" b="1" baseline="0" dirty="0" smtClean="0">
                          <a:solidFill>
                            <a:sysClr val="windowText" lastClr="000000"/>
                          </a:solidFill>
                        </a:rPr>
                        <a:t> ideas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0033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Lamarck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414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Darwin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65867" y="25466"/>
            <a:ext cx="6160763" cy="29237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(BIOLOGY ONLY) Mendel: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Describe monohybrid inheritance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How did Mendel discover inheritance?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Why did people not believe Mendel?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Why was the discovery of DNA so important to our understanding of genetics?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18166" y="3013363"/>
            <a:ext cx="1862161" cy="38021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(BIOLOGY ONLY) Speciation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Why will any population contain natural genetic variation?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Describe speciation.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What is a species?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62877" y="3013362"/>
            <a:ext cx="2563754" cy="38021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(BIOLOGY ONLY) Speciation and Isolation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What is meant by ‘isolation’?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Give some examples of isolation: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Explain how isolation can lead to speciation: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1.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2.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3.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4.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5.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18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87BCE966C3144E963E9EDB09BBEBBC" ma:contentTypeVersion="38" ma:contentTypeDescription="Create a new document." ma:contentTypeScope="" ma:versionID="dacd1eb531ba40c9d91587e7b3f40e8a">
  <xsd:schema xmlns:xsd="http://www.w3.org/2001/XMLSchema" xmlns:xs="http://www.w3.org/2001/XMLSchema" xmlns:p="http://schemas.microsoft.com/office/2006/metadata/properties" xmlns:ns2="d77fd04c-5938-4dc3-9efa-cee44d5fc322" xmlns:ns3="95e84fe9-b47a-476a-ae10-2dea6a16a4dd" targetNamespace="http://schemas.microsoft.com/office/2006/metadata/properties" ma:root="true" ma:fieldsID="7d34be750c9fd0efa38f4ba046ca932e" ns2:_="" ns3:_="">
    <xsd:import namespace="d77fd04c-5938-4dc3-9efa-cee44d5fc322"/>
    <xsd:import namespace="95e84fe9-b47a-476a-ae10-2dea6a16a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fd04c-5938-4dc3-9efa-cee44d5fc3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3" nillable="true" ma:displayName="Math Settings" ma:internalName="Math_Settings">
      <xsd:simpleType>
        <xsd:restriction base="dms:Text"/>
      </xsd:simpleType>
    </xsd:element>
    <xsd:element name="DefaultSectionNames" ma:index="2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9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0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5" nillable="true" ma:displayName="Is Collaboration Space Locked" ma:internalName="Is_Collaboration_Space_Locked">
      <xsd:simpleType>
        <xsd:restriction base="dms:Boolean"/>
      </xsd:simpleType>
    </xsd:element>
    <xsd:element name="IsNotebookLocked" ma:index="36" nillable="true" ma:displayName="Is Notebook Locked" ma:internalName="IsNotebookLocked">
      <xsd:simpleType>
        <xsd:restriction base="dms:Boolean"/>
      </xsd:simpleType>
    </xsd:element>
    <xsd:element name="Teams_Channel_Section_Location" ma:index="37" nillable="true" ma:displayName="Teams Channel Section Location" ma:internalName="Teams_Channel_Section_Location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4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4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387704e1-d557-490f-8209-d50c5b045f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84fe9-b47a-476a-ae10-2dea6a16a4d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44" nillable="true" ma:displayName="Taxonomy Catch All Column" ma:hidden="true" ma:list="{c28ebd8d-57a3-4d1e-b783-9e2141b3fa59}" ma:internalName="TaxCatchAll" ma:showField="CatchAllData" ma:web="95e84fe9-b47a-476a-ae10-2dea6a16a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d77fd04c-5938-4dc3-9efa-cee44d5fc322" xsi:nil="true"/>
    <TaxCatchAll xmlns="95e84fe9-b47a-476a-ae10-2dea6a16a4dd" xsi:nil="true"/>
    <FolderType xmlns="d77fd04c-5938-4dc3-9efa-cee44d5fc322" xsi:nil="true"/>
    <AppVersion xmlns="d77fd04c-5938-4dc3-9efa-cee44d5fc322" xsi:nil="true"/>
    <CultureName xmlns="d77fd04c-5938-4dc3-9efa-cee44d5fc322" xsi:nil="true"/>
    <Owner xmlns="d77fd04c-5938-4dc3-9efa-cee44d5fc322">
      <UserInfo>
        <DisplayName/>
        <AccountId xsi:nil="true"/>
        <AccountType/>
      </UserInfo>
    </Owner>
    <NotebookType xmlns="d77fd04c-5938-4dc3-9efa-cee44d5fc322" xsi:nil="true"/>
    <lcf76f155ced4ddcb4097134ff3c332f xmlns="d77fd04c-5938-4dc3-9efa-cee44d5fc322">
      <Terms xmlns="http://schemas.microsoft.com/office/infopath/2007/PartnerControls"/>
    </lcf76f155ced4ddcb4097134ff3c332f>
    <Invited_Teachers xmlns="d77fd04c-5938-4dc3-9efa-cee44d5fc322" xsi:nil="true"/>
    <Is_Collaboration_Space_Locked xmlns="d77fd04c-5938-4dc3-9efa-cee44d5fc322" xsi:nil="true"/>
    <Teachers xmlns="d77fd04c-5938-4dc3-9efa-cee44d5fc322">
      <UserInfo>
        <DisplayName/>
        <AccountId xsi:nil="true"/>
        <AccountType/>
      </UserInfo>
    </Teachers>
    <Students xmlns="d77fd04c-5938-4dc3-9efa-cee44d5fc322">
      <UserInfo>
        <DisplayName/>
        <AccountId xsi:nil="true"/>
        <AccountType/>
      </UserInfo>
    </Students>
    <Student_Groups xmlns="d77fd04c-5938-4dc3-9efa-cee44d5fc322">
      <UserInfo>
        <DisplayName/>
        <AccountId xsi:nil="true"/>
        <AccountType/>
      </UserInfo>
    </Student_Groups>
    <LMS_Mappings xmlns="d77fd04c-5938-4dc3-9efa-cee44d5fc322" xsi:nil="true"/>
    <DefaultSectionNames xmlns="d77fd04c-5938-4dc3-9efa-cee44d5fc322" xsi:nil="true"/>
    <Teams_Channel_Section_Location xmlns="d77fd04c-5938-4dc3-9efa-cee44d5fc322" xsi:nil="true"/>
    <Math_Settings xmlns="d77fd04c-5938-4dc3-9efa-cee44d5fc322" xsi:nil="true"/>
    <Templates xmlns="d77fd04c-5938-4dc3-9efa-cee44d5fc322" xsi:nil="true"/>
    <Self_Registration_Enabled xmlns="d77fd04c-5938-4dc3-9efa-cee44d5fc322" xsi:nil="true"/>
    <Distribution_Groups xmlns="d77fd04c-5938-4dc3-9efa-cee44d5fc322" xsi:nil="true"/>
    <TeamsChannelId xmlns="d77fd04c-5938-4dc3-9efa-cee44d5fc322" xsi:nil="true"/>
    <Invited_Students xmlns="d77fd04c-5938-4dc3-9efa-cee44d5fc322" xsi:nil="true"/>
    <IsNotebookLocked xmlns="d77fd04c-5938-4dc3-9efa-cee44d5fc322" xsi:nil="true"/>
  </documentManagement>
</p:properties>
</file>

<file path=customXml/itemProps1.xml><?xml version="1.0" encoding="utf-8"?>
<ds:datastoreItem xmlns:ds="http://schemas.openxmlformats.org/officeDocument/2006/customXml" ds:itemID="{37521079-A66D-46DB-9521-1607B8483AF9}"/>
</file>

<file path=customXml/itemProps2.xml><?xml version="1.0" encoding="utf-8"?>
<ds:datastoreItem xmlns:ds="http://schemas.openxmlformats.org/officeDocument/2006/customXml" ds:itemID="{6F5117DF-42B1-43EC-AE4D-46372F2EE53B}"/>
</file>

<file path=customXml/itemProps3.xml><?xml version="1.0" encoding="utf-8"?>
<ds:datastoreItem xmlns:ds="http://schemas.openxmlformats.org/officeDocument/2006/customXml" ds:itemID="{441DF3F2-FF8A-44CA-8E56-612D6A456625}"/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636</Words>
  <Application>Microsoft Office PowerPoint</Application>
  <PresentationFormat>Widescreen</PresentationFormat>
  <Paragraphs>273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Hadleigh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Keeble</dc:creator>
  <cp:lastModifiedBy>Miss S Bagley - Teacher of Science</cp:lastModifiedBy>
  <cp:revision>85</cp:revision>
  <cp:lastPrinted>2017-05-26T12:24:18Z</cp:lastPrinted>
  <dcterms:created xsi:type="dcterms:W3CDTF">2017-05-26T09:18:13Z</dcterms:created>
  <dcterms:modified xsi:type="dcterms:W3CDTF">2017-06-06T17:34:28Z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0x010100A087BCE966C3144E963E9EDB09BBEBBC</vt:lpwstr>
  </property>
</Properties>
</file>