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110" d="100"/>
          <a:sy n="110" d="100"/>
        </p:scale>
        <p:origin x="63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6778F-2015-47EC-A1F6-630A3F869B5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3875"/>
            <a:ext cx="86121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0DD97-A554-4D8B-A908-C697ABBB0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0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1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41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78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6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3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37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750" y="25464"/>
            <a:ext cx="3004833" cy="4468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Complete the flow chart for a </a:t>
            </a:r>
            <a:r>
              <a:rPr lang="en-GB" sz="1000" b="1" i="1" dirty="0" smtClean="0">
                <a:solidFill>
                  <a:schemeClr val="tx1"/>
                </a:solidFill>
              </a:rPr>
              <a:t>nervous system response </a:t>
            </a:r>
            <a:r>
              <a:rPr lang="en-GB" sz="1000" dirty="0" smtClean="0">
                <a:solidFill>
                  <a:schemeClr val="tx1"/>
                </a:solidFill>
              </a:rPr>
              <a:t>of a dog seeing and chasing a cat. </a:t>
            </a:r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02906" y="1811263"/>
            <a:ext cx="3434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/>
              <a:t>Topic 5 Homeostasis and Response</a:t>
            </a:r>
            <a:endParaRPr lang="en-GB" sz="1600" b="1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511097"/>
              </p:ext>
            </p:extLst>
          </p:nvPr>
        </p:nvGraphicFramePr>
        <p:xfrm>
          <a:off x="3095656" y="16754"/>
          <a:ext cx="1746310" cy="2133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3580"/>
                <a:gridCol w="892730"/>
              </a:tblGrid>
              <a:tr h="30177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Senses and Sense organs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44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Stimulus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Sense Organ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301771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Light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301771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Tongue</a:t>
                      </a:r>
                      <a:endParaRPr lang="en-GB" sz="1000" b="0" dirty="0"/>
                    </a:p>
                  </a:txBody>
                  <a:tcPr anchor="ctr"/>
                </a:tc>
              </a:tr>
              <a:tr h="301771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Smell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301771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Touch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301771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Ear</a:t>
                      </a:r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095656" y="2187297"/>
            <a:ext cx="5851483" cy="23438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(BIOLOGY AND HIGHER ONLY)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Brain: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State the role of: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dirty="0" smtClean="0"/>
              <a:t>Cerebral cortex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Cerebellum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dirty="0" smtClean="0"/>
              <a:t>Medulla - </a:t>
            </a:r>
          </a:p>
          <a:p>
            <a:pPr marL="228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the ways of studying the brain: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baseline="0" dirty="0" smtClean="0"/>
              <a:t>Brain</a:t>
            </a:r>
            <a:r>
              <a:rPr lang="en-GB" altLang="en-US" sz="1000" dirty="0" smtClean="0"/>
              <a:t> damage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Electrical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stimulation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baseline="0" dirty="0" smtClean="0"/>
              <a:t>MRI</a:t>
            </a:r>
            <a:r>
              <a:rPr lang="en-GB" altLang="en-US" sz="1000" dirty="0" smtClean="0"/>
              <a:t> scans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Problems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studying the brain - </a:t>
            </a: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1000" baseline="0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8995954" y="4762442"/>
            <a:ext cx="3157408" cy="200008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 how a synapse works:</a:t>
            </a:r>
            <a:endParaRPr lang="en-GB" altLang="en-US" sz="1000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8995954" y="51126"/>
            <a:ext cx="3157407" cy="46856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Complete the flow chart for a </a:t>
            </a:r>
            <a:r>
              <a:rPr lang="en-GB" sz="1000" b="1" i="1" dirty="0" smtClean="0">
                <a:solidFill>
                  <a:schemeClr val="tx1"/>
                </a:solidFill>
              </a:rPr>
              <a:t>reflex response </a:t>
            </a:r>
            <a:r>
              <a:rPr lang="en-GB" sz="1000" dirty="0" smtClean="0">
                <a:solidFill>
                  <a:schemeClr val="tx1"/>
                </a:solidFill>
              </a:rPr>
              <a:t>of someone standing on a hot pin. Remember - SRSRMER</a:t>
            </a:r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4042464" y="4568581"/>
            <a:ext cx="4904675" cy="21939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(BIOLOGY AND HIGHER ONLY)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Eye: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State the role of: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GB" altLang="en-US" sz="1000" baseline="0" dirty="0" smtClean="0"/>
              <a:t>Pupil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GB" altLang="en-US" sz="1000" dirty="0" smtClean="0"/>
              <a:t>Iris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GB" altLang="en-US" sz="1000" baseline="0" dirty="0" smtClean="0"/>
              <a:t>Retina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GB" altLang="en-US" sz="1000" dirty="0" smtClean="0"/>
              <a:t>Optic nerve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GB" altLang="en-US" sz="1000" baseline="0" dirty="0" smtClean="0"/>
              <a:t>Suspensory ligaments -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GB" altLang="en-US" sz="1000" dirty="0" smtClean="0"/>
              <a:t>Ciliary muscles - </a:t>
            </a:r>
          </a:p>
          <a:p>
            <a:pPr marL="228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1000" baseline="0" dirty="0" smtClean="0"/>
              <a:t>Describe how the</a:t>
            </a:r>
            <a:r>
              <a:rPr lang="en-US" altLang="en-US" sz="1000" dirty="0" smtClean="0"/>
              <a:t> eye focusses light: </a:t>
            </a:r>
            <a:endParaRPr lang="en-US" altLang="en-US" sz="1000" baseline="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202174"/>
              </p:ext>
            </p:extLst>
          </p:nvPr>
        </p:nvGraphicFramePr>
        <p:xfrm>
          <a:off x="25752" y="4568582"/>
          <a:ext cx="3914825" cy="2193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5000"/>
                <a:gridCol w="992986"/>
                <a:gridCol w="2046839"/>
              </a:tblGrid>
              <a:tr h="271915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Glands and Hormones</a:t>
                      </a:r>
                      <a:endParaRPr lang="en-GB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anchor="ctr"/>
                </a:tc>
              </a:tr>
              <a:tr h="29053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Gland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Hormone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Function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27191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Pituitary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7191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Thyroid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7191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Pancreas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7191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Adrenal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7191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Ovaries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7191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Testes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118616"/>
              </p:ext>
            </p:extLst>
          </p:nvPr>
        </p:nvGraphicFramePr>
        <p:xfrm>
          <a:off x="74563" y="416886"/>
          <a:ext cx="2907206" cy="4007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5605"/>
                <a:gridCol w="1971601"/>
              </a:tblGrid>
              <a:tr h="24679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Order of a nervous response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679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Step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Description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50192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Stimulus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0192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Receptor Cells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0192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Sensory Neurone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0192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Coordination centre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0192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Motor Neurone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0192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Effector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0192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Response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211235"/>
              </p:ext>
            </p:extLst>
          </p:nvPr>
        </p:nvGraphicFramePr>
        <p:xfrm>
          <a:off x="9049026" y="487679"/>
          <a:ext cx="3029763" cy="4180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047"/>
                <a:gridCol w="2054716"/>
              </a:tblGrid>
              <a:tr h="25057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Order of a Reflex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057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Step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Description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525568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25568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25568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25568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25568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25568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25568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8437" y="5762482"/>
            <a:ext cx="2261925" cy="972231"/>
          </a:xfrm>
          <a:prstGeom prst="rect">
            <a:avLst/>
          </a:prstGeom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890782" y="16754"/>
            <a:ext cx="4056358" cy="17570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(BIOLOGY ONLY)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Common problems of the eye and new technology: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Accommodation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Myopia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Hyperopia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Contact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lenses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baseline="0" dirty="0" smtClean="0"/>
              <a:t>Laser eye surgery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Replacement lenses - </a:t>
            </a: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2918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128" y="25465"/>
            <a:ext cx="1564115" cy="23029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Endocrine system:</a:t>
            </a: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What is a hormone?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What is an endocrine gland?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Why is the pituitary gland called a master gland?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37539" y="25464"/>
            <a:ext cx="1842465" cy="23029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Describe how the following control blood glucose: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Insulin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Glucagon (HIGHER)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27972" y="1"/>
            <a:ext cx="3408805" cy="1836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(HIGHER) Negative feedback:</a:t>
            </a: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Describe what negative feedback is in terms of thyroxine.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Why can adrenalin not be used in a negative feedback system?</a:t>
            </a:r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273208"/>
              </p:ext>
            </p:extLst>
          </p:nvPr>
        </p:nvGraphicFramePr>
        <p:xfrm>
          <a:off x="49035" y="2381210"/>
          <a:ext cx="3064879" cy="18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5593"/>
                <a:gridCol w="897962"/>
                <a:gridCol w="1051324"/>
              </a:tblGrid>
              <a:tr h="299895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Comparing Types of Diabetes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684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Question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Type 1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Type 2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29989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Cause?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  <a:tr h="29989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Symptoms?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  <a:tr h="29989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Treatment?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  <a:tr h="29989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Cure?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2594" y="4230076"/>
            <a:ext cx="3091321" cy="25713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 the effects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of auxin on roots and shoots.</a:t>
            </a:r>
            <a:endParaRPr lang="en-US" altLang="en-US" sz="1000" dirty="0" smtClean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dirty="0" smtClean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baseline="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161211" y="2586056"/>
            <a:ext cx="3566761" cy="31441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the steps involved in IVF: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r>
              <a:rPr lang="en-GB" altLang="en-US" sz="1000" dirty="0" smtClean="0"/>
              <a:t>Hormones given to the mother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endParaRPr kumimoji="0" lang="en-GB" altLang="en-US" sz="1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r>
              <a:rPr lang="en-GB" altLang="en-US" sz="1000" dirty="0" smtClean="0"/>
              <a:t>Collect eggs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endParaRPr kumimoji="0" lang="en-GB" altLang="en-US" sz="1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r>
              <a:rPr lang="en-GB" altLang="en-US" sz="1000" dirty="0" smtClean="0"/>
              <a:t>Eggs are fertilised in a laboratory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endParaRPr kumimoji="0" lang="en-GB" altLang="en-US" sz="1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r>
              <a:rPr lang="en-GB" altLang="en-US" sz="1000" dirty="0" smtClean="0"/>
              <a:t>Fertilised eggs are preserved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endParaRPr kumimoji="0" lang="en-GB" altLang="en-US" sz="1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r>
              <a:rPr lang="en-GB" altLang="en-US" sz="1000" dirty="0" smtClean="0"/>
              <a:t>Ball of cells created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endParaRPr lang="en-GB" altLang="en-US" sz="1000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tabLst/>
            </a:pPr>
            <a:r>
              <a:rPr lang="en-GB" altLang="en-US" sz="1000" dirty="0" smtClean="0"/>
              <a:t>What is the treatment for women who do not make enough FSH?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endParaRPr kumimoji="0" lang="en-GB" altLang="en-US" sz="1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6775268" y="1869536"/>
            <a:ext cx="1455534" cy="242740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Describe the role of each of the hormones in the menstrual cycle: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FSH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LH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Oestrogen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Progesterone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88132"/>
              </p:ext>
            </p:extLst>
          </p:nvPr>
        </p:nvGraphicFramePr>
        <p:xfrm>
          <a:off x="8300370" y="1869536"/>
          <a:ext cx="3823063" cy="3659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618"/>
                <a:gridCol w="2586445"/>
              </a:tblGrid>
              <a:tr h="22923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Fertility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Treatments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39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Method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Description 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856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Hormone-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based contraception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1289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Chemical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methods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38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Barrier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methods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38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Intrauterine devices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38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Abstinence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038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Surgical methods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864813"/>
              </p:ext>
            </p:extLst>
          </p:nvPr>
        </p:nvGraphicFramePr>
        <p:xfrm>
          <a:off x="5286103" y="5796293"/>
          <a:ext cx="3428527" cy="10297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0341"/>
                <a:gridCol w="1768186"/>
              </a:tblGrid>
              <a:tr h="22282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Advantages and Disadvantages of</a:t>
                      </a:r>
                      <a:r>
                        <a:rPr lang="en-GB" sz="1000" b="1" baseline="0" dirty="0" smtClean="0"/>
                        <a:t> Fertility Treatments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2820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Advantages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Disadvantages</a:t>
                      </a:r>
                      <a:endParaRPr lang="en-GB" sz="1000" b="0" dirty="0"/>
                    </a:p>
                  </a:txBody>
                  <a:tcPr anchor="ctr"/>
                </a:tc>
              </a:tr>
              <a:tr h="542043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8789883" y="5588614"/>
            <a:ext cx="3358574" cy="12127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(BIOLOGY ONLY) How can plant hormones be used?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Auxins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Gibberellins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Ethene – 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775268" y="4380410"/>
            <a:ext cx="1477806" cy="1349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Plant hormones – Define these: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Phototropism: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Gravitropism: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3897" r="15955" b="12324"/>
          <a:stretch/>
        </p:blipFill>
        <p:spPr>
          <a:xfrm>
            <a:off x="10215155" y="25464"/>
            <a:ext cx="1933304" cy="18170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19404"/>
          <a:stretch/>
        </p:blipFill>
        <p:spPr>
          <a:xfrm>
            <a:off x="3527300" y="9191"/>
            <a:ext cx="3200672" cy="25605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t="10126" r="57556" b="26887"/>
          <a:stretch/>
        </p:blipFill>
        <p:spPr>
          <a:xfrm>
            <a:off x="66453" y="4545874"/>
            <a:ext cx="1217171" cy="8926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/>
          <a:srcRect l="49734" t="1403" r="1007" b="42126"/>
          <a:stretch/>
        </p:blipFill>
        <p:spPr>
          <a:xfrm>
            <a:off x="66453" y="5913120"/>
            <a:ext cx="1430970" cy="810712"/>
          </a:xfrm>
          <a:prstGeom prst="rect">
            <a:avLst/>
          </a:prstGeom>
        </p:spPr>
      </p:pic>
      <p:sp>
        <p:nvSpPr>
          <p:cNvPr id="14" name="Down Arrow 13"/>
          <p:cNvSpPr/>
          <p:nvPr/>
        </p:nvSpPr>
        <p:spPr>
          <a:xfrm>
            <a:off x="422489" y="5420346"/>
            <a:ext cx="505098" cy="49277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148234" y="5746513"/>
            <a:ext cx="2062616" cy="10795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(BIOLOGY ONLY) What is an advantage and disadvantage to using plant hormones?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A 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D - </a:t>
            </a:r>
          </a:p>
        </p:txBody>
      </p:sp>
    </p:spTree>
    <p:extLst>
      <p:ext uri="{BB962C8B-B14F-4D97-AF65-F5344CB8AC3E}">
        <p14:creationId xmlns:p14="http://schemas.microsoft.com/office/powerpoint/2010/main" val="311415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68434" y="25466"/>
            <a:ext cx="4058196" cy="1237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Describe the functions of the kidney: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05006" y="25464"/>
            <a:ext cx="3178628" cy="2578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2. Explain </a:t>
            </a:r>
            <a:r>
              <a:rPr lang="en-GB" sz="1000" dirty="0">
                <a:solidFill>
                  <a:schemeClr val="tx1"/>
                </a:solidFill>
              </a:rPr>
              <a:t>how the kidneys work</a:t>
            </a:r>
            <a:r>
              <a:rPr lang="en-GB" sz="1000" dirty="0" smtClean="0">
                <a:solidFill>
                  <a:schemeClr val="tx1"/>
                </a:solidFill>
              </a:rPr>
              <a:t>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62010" y="29827"/>
            <a:ext cx="2561421" cy="25740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3. Explain </a:t>
            </a:r>
            <a:r>
              <a:rPr lang="en-GB" sz="1000" dirty="0">
                <a:solidFill>
                  <a:schemeClr val="tx1"/>
                </a:solidFill>
              </a:rPr>
              <a:t>what selective reabsorption means</a:t>
            </a:r>
            <a:r>
              <a:rPr lang="en-GB" sz="1000" dirty="0" smtClean="0">
                <a:solidFill>
                  <a:schemeClr val="tx1"/>
                </a:solidFill>
              </a:rPr>
              <a:t>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019090"/>
              </p:ext>
            </p:extLst>
          </p:nvPr>
        </p:nvGraphicFramePr>
        <p:xfrm>
          <a:off x="26128" y="3069445"/>
          <a:ext cx="6217919" cy="3707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641"/>
                <a:gridCol w="1529641"/>
                <a:gridCol w="1529641"/>
                <a:gridCol w="1628996"/>
              </a:tblGrid>
              <a:tr h="254838"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Comparing</a:t>
                      </a:r>
                      <a:r>
                        <a:rPr lang="en-GB" sz="1000" b="1" baseline="0" dirty="0" smtClean="0"/>
                        <a:t> Kidney Treatments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Treatment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Description of treatment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Advantages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Disadvantages</a:t>
                      </a:r>
                      <a:endParaRPr lang="en-GB" sz="1000" b="0" dirty="0"/>
                    </a:p>
                  </a:txBody>
                  <a:tcPr anchor="ctr"/>
                </a:tc>
              </a:tr>
              <a:tr h="157379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Dialysis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  <a:tr h="157379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Kidney</a:t>
                      </a:r>
                      <a:r>
                        <a:rPr lang="en-GB" sz="1000" b="1" baseline="0" dirty="0" smtClean="0"/>
                        <a:t> Transplant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48450" y="1341120"/>
            <a:ext cx="4941561" cy="16546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1. Describe how each of the waste products are removed from the body:</a:t>
            </a:r>
          </a:p>
          <a:p>
            <a:pPr marL="628650" lvl="1" indent="-171450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1000" dirty="0" smtClean="0"/>
              <a:t>Carbon dioxide – </a:t>
            </a:r>
          </a:p>
          <a:p>
            <a:pPr marL="628650" lvl="1" indent="-171450" eaLnBrk="0" fontAlgn="base" hangingPunct="0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1000" dirty="0" smtClean="0"/>
              <a:t>Urea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2. How is urea produced and why does it need to be removed?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3</a:t>
            </a:r>
            <a:r>
              <a:rPr lang="en-GB" altLang="en-US" sz="1000" dirty="0" smtClean="0"/>
              <a:t>. Where do all of the waste products come from?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911635" y="1600005"/>
            <a:ext cx="13759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/>
              <a:t>Topic 5 (B12) Homeostasis in Action (BIOLOGY ONLY)</a:t>
            </a:r>
            <a:endParaRPr lang="en-GB" sz="1600" b="1" u="sng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898304"/>
              </p:ext>
            </p:extLst>
          </p:nvPr>
        </p:nvGraphicFramePr>
        <p:xfrm>
          <a:off x="6305006" y="2690950"/>
          <a:ext cx="5818426" cy="408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578"/>
                <a:gridCol w="2347924"/>
                <a:gridCol w="2347924"/>
              </a:tblGrid>
              <a:tr h="251919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Homeostasis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36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Factor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Too High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Too Low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272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Temperature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Vasodilation – </a:t>
                      </a: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Sweating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- 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Vasoconstriction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Shivering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Sweating reduced - 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271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Water (Concentration of Mineral ions)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Concentrated urine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More ADH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Kidney reabsorbs more water – </a:t>
                      </a:r>
                    </a:p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Dilute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urine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Less ADH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Kidney reabsorbs less water – </a:t>
                      </a:r>
                    </a:p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65867" y="25466"/>
            <a:ext cx="2062827" cy="1237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How is temperature controlled: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Receptors –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Brain –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18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7BCE966C3144E963E9EDB09BBEBBC" ma:contentTypeVersion="38" ma:contentTypeDescription="Create a new document." ma:contentTypeScope="" ma:versionID="dacd1eb531ba40c9d91587e7b3f40e8a">
  <xsd:schema xmlns:xsd="http://www.w3.org/2001/XMLSchema" xmlns:xs="http://www.w3.org/2001/XMLSchema" xmlns:p="http://schemas.microsoft.com/office/2006/metadata/properties" xmlns:ns2="d77fd04c-5938-4dc3-9efa-cee44d5fc322" xmlns:ns3="95e84fe9-b47a-476a-ae10-2dea6a16a4dd" targetNamespace="http://schemas.microsoft.com/office/2006/metadata/properties" ma:root="true" ma:fieldsID="7d34be750c9fd0efa38f4ba046ca932e" ns2:_="" ns3:_="">
    <xsd:import namespace="d77fd04c-5938-4dc3-9efa-cee44d5fc322"/>
    <xsd:import namespace="95e84fe9-b47a-476a-ae10-2dea6a16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fd04c-5938-4dc3-9efa-cee44d5fc3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Teams_Channel_Section_Location" ma:index="37" nillable="true" ma:displayName="Teams Channel Section Location" ma:internalName="Teams_Channel_Section_Location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387704e1-d557-490f-8209-d50c5b045f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84fe9-b47a-476a-ae10-2dea6a16a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4" nillable="true" ma:displayName="Taxonomy Catch All Column" ma:hidden="true" ma:list="{c28ebd8d-57a3-4d1e-b783-9e2141b3fa59}" ma:internalName="TaxCatchAll" ma:showField="CatchAllData" ma:web="95e84fe9-b47a-476a-ae10-2dea6a16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d77fd04c-5938-4dc3-9efa-cee44d5fc322" xsi:nil="true"/>
    <TaxCatchAll xmlns="95e84fe9-b47a-476a-ae10-2dea6a16a4dd" xsi:nil="true"/>
    <FolderType xmlns="d77fd04c-5938-4dc3-9efa-cee44d5fc322" xsi:nil="true"/>
    <AppVersion xmlns="d77fd04c-5938-4dc3-9efa-cee44d5fc322" xsi:nil="true"/>
    <CultureName xmlns="d77fd04c-5938-4dc3-9efa-cee44d5fc322" xsi:nil="true"/>
    <Owner xmlns="d77fd04c-5938-4dc3-9efa-cee44d5fc322">
      <UserInfo>
        <DisplayName/>
        <AccountId xsi:nil="true"/>
        <AccountType/>
      </UserInfo>
    </Owner>
    <NotebookType xmlns="d77fd04c-5938-4dc3-9efa-cee44d5fc322" xsi:nil="true"/>
    <lcf76f155ced4ddcb4097134ff3c332f xmlns="d77fd04c-5938-4dc3-9efa-cee44d5fc322">
      <Terms xmlns="http://schemas.microsoft.com/office/infopath/2007/PartnerControls"/>
    </lcf76f155ced4ddcb4097134ff3c332f>
    <Invited_Teachers xmlns="d77fd04c-5938-4dc3-9efa-cee44d5fc322" xsi:nil="true"/>
    <Is_Collaboration_Space_Locked xmlns="d77fd04c-5938-4dc3-9efa-cee44d5fc322" xsi:nil="true"/>
    <Teachers xmlns="d77fd04c-5938-4dc3-9efa-cee44d5fc322">
      <UserInfo>
        <DisplayName/>
        <AccountId xsi:nil="true"/>
        <AccountType/>
      </UserInfo>
    </Teachers>
    <Students xmlns="d77fd04c-5938-4dc3-9efa-cee44d5fc322">
      <UserInfo>
        <DisplayName/>
        <AccountId xsi:nil="true"/>
        <AccountType/>
      </UserInfo>
    </Students>
    <Student_Groups xmlns="d77fd04c-5938-4dc3-9efa-cee44d5fc322">
      <UserInfo>
        <DisplayName/>
        <AccountId xsi:nil="true"/>
        <AccountType/>
      </UserInfo>
    </Student_Groups>
    <LMS_Mappings xmlns="d77fd04c-5938-4dc3-9efa-cee44d5fc322" xsi:nil="true"/>
    <DefaultSectionNames xmlns="d77fd04c-5938-4dc3-9efa-cee44d5fc322" xsi:nil="true"/>
    <Teams_Channel_Section_Location xmlns="d77fd04c-5938-4dc3-9efa-cee44d5fc322" xsi:nil="true"/>
    <Math_Settings xmlns="d77fd04c-5938-4dc3-9efa-cee44d5fc322" xsi:nil="true"/>
    <Templates xmlns="d77fd04c-5938-4dc3-9efa-cee44d5fc322" xsi:nil="true"/>
    <Self_Registration_Enabled xmlns="d77fd04c-5938-4dc3-9efa-cee44d5fc322" xsi:nil="true"/>
    <Distribution_Groups xmlns="d77fd04c-5938-4dc3-9efa-cee44d5fc322" xsi:nil="true"/>
    <TeamsChannelId xmlns="d77fd04c-5938-4dc3-9efa-cee44d5fc322" xsi:nil="true"/>
    <Invited_Students xmlns="d77fd04c-5938-4dc3-9efa-cee44d5fc322" xsi:nil="true"/>
    <IsNotebookLocked xmlns="d77fd04c-5938-4dc3-9efa-cee44d5fc322" xsi:nil="true"/>
  </documentManagement>
</p:properties>
</file>

<file path=customXml/itemProps1.xml><?xml version="1.0" encoding="utf-8"?>
<ds:datastoreItem xmlns:ds="http://schemas.openxmlformats.org/officeDocument/2006/customXml" ds:itemID="{C5D655EE-71C7-4FE0-ADA2-B81D0D947AA7}"/>
</file>

<file path=customXml/itemProps2.xml><?xml version="1.0" encoding="utf-8"?>
<ds:datastoreItem xmlns:ds="http://schemas.openxmlformats.org/officeDocument/2006/customXml" ds:itemID="{E909FA7B-1EFA-4F57-B65D-789624278C4C}"/>
</file>

<file path=customXml/itemProps3.xml><?xml version="1.0" encoding="utf-8"?>
<ds:datastoreItem xmlns:ds="http://schemas.openxmlformats.org/officeDocument/2006/customXml" ds:itemID="{2129BF45-4464-4974-B607-62A7ED7AFAE1}"/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578</Words>
  <Application>Microsoft Office PowerPoint</Application>
  <PresentationFormat>Widescreen</PresentationFormat>
  <Paragraphs>271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Hadleigh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Keeble</dc:creator>
  <cp:lastModifiedBy>Miss S Bagley - Teacher of Science</cp:lastModifiedBy>
  <cp:revision>67</cp:revision>
  <cp:lastPrinted>2017-05-26T12:24:18Z</cp:lastPrinted>
  <dcterms:created xsi:type="dcterms:W3CDTF">2017-05-26T09:18:13Z</dcterms:created>
  <dcterms:modified xsi:type="dcterms:W3CDTF">2017-06-06T13:05:00Z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0x010100A087BCE966C3144E963E9EDB09BBEBBC</vt:lpwstr>
  </property>
</Properties>
</file>