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9926638" cy="143557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434" autoAdjust="0"/>
  </p:normalViewPr>
  <p:slideViewPr>
    <p:cSldViewPr snapToGrid="0">
      <p:cViewPr varScale="1">
        <p:scale>
          <a:sx n="68" d="100"/>
          <a:sy n="68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719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2125" cy="719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26778F-2015-47EC-A1F6-630A3F869B5D}" type="datetimeFigureOut">
              <a:rPr lang="en-GB" smtClean="0"/>
              <a:t>06/06/2017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7225" y="1793875"/>
            <a:ext cx="8612188" cy="4845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188" y="6908800"/>
            <a:ext cx="7942262" cy="56530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3636625"/>
            <a:ext cx="4302125" cy="719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925" y="13636625"/>
            <a:ext cx="4302125" cy="719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40DD97-A554-4D8B-A908-C697ABBB04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3000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40DD97-A554-4D8B-A908-C697ABBB04C0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09997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6181D-9A3E-4CA3-B730-13CBAC15D256}" type="datetimeFigureOut">
              <a:rPr lang="en-GB" smtClean="0"/>
              <a:t>06/06/2017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AE6F-1568-47E4-AAD9-32A5DF2A1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5014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6181D-9A3E-4CA3-B730-13CBAC15D256}" type="datetimeFigureOut">
              <a:rPr lang="en-GB" smtClean="0"/>
              <a:t>06/06/2017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AE6F-1568-47E4-AAD9-32A5DF2A1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579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6181D-9A3E-4CA3-B730-13CBAC15D256}" type="datetimeFigureOut">
              <a:rPr lang="en-GB" smtClean="0"/>
              <a:t>06/06/2017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AE6F-1568-47E4-AAD9-32A5DF2A1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908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6181D-9A3E-4CA3-B730-13CBAC15D256}" type="datetimeFigureOut">
              <a:rPr lang="en-GB" smtClean="0"/>
              <a:t>06/06/2017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AE6F-1568-47E4-AAD9-32A5DF2A1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2529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6181D-9A3E-4CA3-B730-13CBAC15D256}" type="datetimeFigureOut">
              <a:rPr lang="en-GB" smtClean="0"/>
              <a:t>06/06/2017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AE6F-1568-47E4-AAD9-32A5DF2A1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720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6181D-9A3E-4CA3-B730-13CBAC15D256}" type="datetimeFigureOut">
              <a:rPr lang="en-GB" smtClean="0"/>
              <a:t>06/06/2017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AE6F-1568-47E4-AAD9-32A5DF2A1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0026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6181D-9A3E-4CA3-B730-13CBAC15D256}" type="datetimeFigureOut">
              <a:rPr lang="en-GB" smtClean="0"/>
              <a:t>06/06/2017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AE6F-1568-47E4-AAD9-32A5DF2A1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0414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6181D-9A3E-4CA3-B730-13CBAC15D256}" type="datetimeFigureOut">
              <a:rPr lang="en-GB" smtClean="0"/>
              <a:t>06/06/2017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AE6F-1568-47E4-AAD9-32A5DF2A1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4789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6181D-9A3E-4CA3-B730-13CBAC15D256}" type="datetimeFigureOut">
              <a:rPr lang="en-GB" smtClean="0"/>
              <a:t>06/06/2017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AE6F-1568-47E4-AAD9-32A5DF2A1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4066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6181D-9A3E-4CA3-B730-13CBAC15D256}" type="datetimeFigureOut">
              <a:rPr lang="en-GB" smtClean="0"/>
              <a:t>06/06/2017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AE6F-1568-47E4-AAD9-32A5DF2A1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0633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6181D-9A3E-4CA3-B730-13CBAC15D256}" type="datetimeFigureOut">
              <a:rPr lang="en-GB" smtClean="0"/>
              <a:t>06/06/2017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AE6F-1568-47E4-AAD9-32A5DF2A1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86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26181D-9A3E-4CA3-B730-13CBAC15D256}" type="datetimeFigureOut">
              <a:rPr lang="en-GB" smtClean="0"/>
              <a:t>06/06/2017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66AE6F-1568-47E4-AAD9-32A5DF2A1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5376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2210937" cy="17605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dirty="0" smtClean="0">
                <a:solidFill>
                  <a:schemeClr val="tx1"/>
                </a:solidFill>
              </a:rPr>
              <a:t>Define the following terms and give an example of each:</a:t>
            </a: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r>
              <a:rPr lang="en-GB" sz="1000" dirty="0" smtClean="0">
                <a:solidFill>
                  <a:schemeClr val="tx1"/>
                </a:solidFill>
              </a:rPr>
              <a:t>Communicable </a:t>
            </a:r>
            <a:r>
              <a:rPr lang="en-GB" sz="1000" dirty="0" smtClean="0">
                <a:solidFill>
                  <a:schemeClr val="tx1"/>
                </a:solidFill>
              </a:rPr>
              <a:t>–</a:t>
            </a:r>
          </a:p>
          <a:p>
            <a:r>
              <a:rPr lang="en-GB" sz="1000" dirty="0" smtClean="0">
                <a:solidFill>
                  <a:schemeClr val="tx1"/>
                </a:solidFill>
              </a:rPr>
              <a:t/>
            </a:r>
            <a:br>
              <a:rPr lang="en-GB" sz="1000" dirty="0" smtClean="0">
                <a:solidFill>
                  <a:schemeClr val="tx1"/>
                </a:solidFill>
              </a:rPr>
            </a:br>
            <a:r>
              <a:rPr lang="en-GB" sz="1000" dirty="0" smtClean="0">
                <a:solidFill>
                  <a:schemeClr val="tx1"/>
                </a:solidFill>
              </a:rPr>
              <a:t>Bacteria </a:t>
            </a:r>
            <a:r>
              <a:rPr lang="en-GB" sz="1000" dirty="0" smtClean="0">
                <a:solidFill>
                  <a:schemeClr val="tx1"/>
                </a:solidFill>
              </a:rPr>
              <a:t>– </a:t>
            </a: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r>
              <a:rPr lang="en-GB" sz="1000" dirty="0" smtClean="0">
                <a:solidFill>
                  <a:schemeClr val="tx1"/>
                </a:solidFill>
              </a:rPr>
              <a:t>Virus  </a:t>
            </a:r>
            <a:r>
              <a:rPr lang="en-GB" sz="1000" dirty="0" smtClean="0">
                <a:solidFill>
                  <a:schemeClr val="tx1"/>
                </a:solidFill>
              </a:rPr>
              <a:t>– </a:t>
            </a:r>
          </a:p>
          <a:p>
            <a:endParaRPr lang="en-GB" sz="1000" dirty="0">
              <a:solidFill>
                <a:schemeClr val="tx1"/>
              </a:solidFill>
            </a:endParaRPr>
          </a:p>
          <a:p>
            <a:r>
              <a:rPr lang="en-GB" sz="1000" dirty="0" smtClean="0">
                <a:solidFill>
                  <a:schemeClr val="tx1"/>
                </a:solidFill>
              </a:rPr>
              <a:t>Fungi – </a:t>
            </a:r>
            <a:endParaRPr lang="en-GB" sz="1000" dirty="0">
              <a:solidFill>
                <a:schemeClr val="tx1"/>
              </a:solidFill>
            </a:endParaRPr>
          </a:p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58729" y="0"/>
            <a:ext cx="2204089" cy="17605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000" dirty="0" smtClean="0">
              <a:solidFill>
                <a:schemeClr val="tx1"/>
              </a:solidFill>
            </a:endParaRPr>
          </a:p>
          <a:p>
            <a:r>
              <a:rPr lang="en-GB" sz="1000" dirty="0" smtClean="0">
                <a:solidFill>
                  <a:schemeClr val="tx1"/>
                </a:solidFill>
              </a:rPr>
              <a:t>What are the different ways pathogens are spread?</a:t>
            </a: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r>
              <a:rPr lang="en-GB" sz="1000" dirty="0" smtClean="0">
                <a:solidFill>
                  <a:schemeClr val="tx1"/>
                </a:solidFill>
              </a:rPr>
              <a:t>By air  </a:t>
            </a:r>
            <a:r>
              <a:rPr lang="en-GB" sz="1000" dirty="0" smtClean="0">
                <a:solidFill>
                  <a:schemeClr val="tx1"/>
                </a:solidFill>
              </a:rPr>
              <a:t>– </a:t>
            </a: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r>
              <a:rPr lang="en-GB" sz="1000" dirty="0" smtClean="0">
                <a:solidFill>
                  <a:schemeClr val="tx1"/>
                </a:solidFill>
              </a:rPr>
              <a:t>Direct contact </a:t>
            </a:r>
            <a:r>
              <a:rPr lang="en-GB" sz="1000" dirty="0" smtClean="0">
                <a:solidFill>
                  <a:schemeClr val="tx1"/>
                </a:solidFill>
              </a:rPr>
              <a:t>– </a:t>
            </a: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r>
              <a:rPr lang="en-GB" sz="1000" dirty="0" smtClean="0">
                <a:solidFill>
                  <a:schemeClr val="tx1"/>
                </a:solidFill>
              </a:rPr>
              <a:t>By water – </a:t>
            </a:r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534961" y="0"/>
            <a:ext cx="2552883" cy="20377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r>
              <a:rPr lang="en-GB" sz="1000" dirty="0" smtClean="0">
                <a:solidFill>
                  <a:schemeClr val="tx1"/>
                </a:solidFill>
              </a:rPr>
              <a:t>(BIOLOGY ONLY) Describe how you would grow useful bacteria in a science lab and how you ensure it is done safely:</a:t>
            </a: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135636" y="1"/>
            <a:ext cx="5056363" cy="22288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dirty="0" smtClean="0">
                <a:solidFill>
                  <a:schemeClr val="tx1"/>
                </a:solidFill>
              </a:rPr>
              <a:t>(BIOLOGY ONLY) Calculating bacterial growth:</a:t>
            </a:r>
          </a:p>
          <a:p>
            <a:pPr marL="228600" indent="-228600">
              <a:buAutoNum type="arabicPeriod"/>
            </a:pPr>
            <a:r>
              <a:rPr lang="en-GB" sz="1000" dirty="0" smtClean="0">
                <a:solidFill>
                  <a:schemeClr val="tx1"/>
                </a:solidFill>
              </a:rPr>
              <a:t>Equation for number of times bacteria divide in a set amount of time.</a:t>
            </a:r>
          </a:p>
          <a:p>
            <a:pPr marL="228600" indent="-228600">
              <a:buAutoNum type="arabicPeriod"/>
            </a:pPr>
            <a:endParaRPr lang="en-GB" sz="1000" dirty="0" smtClean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endParaRPr lang="en-GB" sz="1000" dirty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r>
              <a:rPr lang="en-GB" sz="1000" dirty="0" smtClean="0">
                <a:solidFill>
                  <a:schemeClr val="tx1"/>
                </a:solidFill>
              </a:rPr>
              <a:t>Equation for calculating the </a:t>
            </a:r>
            <a:r>
              <a:rPr lang="en-GB" sz="1000" dirty="0" smtClean="0">
                <a:solidFill>
                  <a:schemeClr val="tx1"/>
                </a:solidFill>
              </a:rPr>
              <a:t>n</a:t>
            </a:r>
            <a:r>
              <a:rPr lang="en-GB" sz="1000" dirty="0" smtClean="0">
                <a:solidFill>
                  <a:schemeClr val="tx1"/>
                </a:solidFill>
              </a:rPr>
              <a:t>umber of bacteria in a population.</a:t>
            </a:r>
          </a:p>
          <a:p>
            <a:pPr marL="228600" indent="-228600">
              <a:buAutoNum type="arabicPeriod"/>
            </a:pPr>
            <a:endParaRPr lang="en-GB" sz="1000" dirty="0" smtClean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endParaRPr lang="en-GB" sz="1000" dirty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r>
              <a:rPr lang="en-GB" sz="1000" dirty="0" smtClean="0">
                <a:solidFill>
                  <a:schemeClr val="tx1"/>
                </a:solidFill>
              </a:rPr>
              <a:t>Compare the effectiveness of antibiotics and disinfectants using </a:t>
            </a:r>
            <a:r>
              <a:rPr lang="en-GB" sz="1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∏</a:t>
            </a:r>
            <a:r>
              <a:rPr lang="en-GB" sz="1000" dirty="0" smtClean="0">
                <a:solidFill>
                  <a:schemeClr val="tx1"/>
                </a:solidFill>
              </a:rPr>
              <a:t>r</a:t>
            </a:r>
            <a:r>
              <a:rPr lang="en-GB" sz="1000" baseline="30000" dirty="0" smtClean="0">
                <a:solidFill>
                  <a:schemeClr val="tx1"/>
                </a:solidFill>
              </a:rPr>
              <a:t>2</a:t>
            </a:r>
            <a:r>
              <a:rPr lang="en-GB" sz="1000" dirty="0" smtClean="0">
                <a:solidFill>
                  <a:schemeClr val="tx1"/>
                </a:solidFill>
              </a:rPr>
              <a:t> on the image below.</a:t>
            </a:r>
          </a:p>
          <a:p>
            <a:pPr marL="228600" indent="-228600">
              <a:buAutoNum type="arabicPeriod"/>
            </a:pPr>
            <a:endParaRPr lang="en-GB" sz="1000" dirty="0" smtClean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endParaRPr lang="en-GB" sz="1000" dirty="0" smtClean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endParaRPr lang="en-GB" sz="1000" dirty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endParaRPr lang="en-GB" sz="1000" dirty="0" smtClean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endParaRPr lang="en-GB" sz="1000" dirty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89154" y="1729863"/>
            <a:ext cx="39736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u="sng" dirty="0" smtClean="0"/>
              <a:t>Topic 3</a:t>
            </a:r>
            <a:r>
              <a:rPr lang="en-GB" sz="1600" b="1" u="sng" dirty="0" smtClean="0"/>
              <a:t> Infection &amp; Response </a:t>
            </a:r>
            <a:endParaRPr lang="en-GB" sz="1600" b="1" u="sng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8696241"/>
              </p:ext>
            </p:extLst>
          </p:nvPr>
        </p:nvGraphicFramePr>
        <p:xfrm>
          <a:off x="0" y="2111453"/>
          <a:ext cx="7087843" cy="25906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37481"/>
                <a:gridCol w="1132764"/>
                <a:gridCol w="1423553"/>
                <a:gridCol w="1533184"/>
                <a:gridCol w="1660861"/>
              </a:tblGrid>
              <a:tr h="274304">
                <a:tc gridSpan="5">
                  <a:txBody>
                    <a:bodyPr/>
                    <a:lstStyle/>
                    <a:p>
                      <a:pPr algn="ctr"/>
                      <a:r>
                        <a:rPr lang="en-GB" sz="1000" b="1" dirty="0" smtClean="0"/>
                        <a:t>Different diseases</a:t>
                      </a:r>
                      <a:endParaRPr lang="en-GB" sz="1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293092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/>
                        <a:t>Name</a:t>
                      </a:r>
                      <a:endParaRPr lang="en-GB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/>
                        <a:t>Bacteria</a:t>
                      </a:r>
                      <a:r>
                        <a:rPr lang="en-GB" sz="1000" b="1" baseline="0" dirty="0" smtClean="0"/>
                        <a:t> / Virus / Fungi / </a:t>
                      </a:r>
                      <a:r>
                        <a:rPr lang="en-GB" sz="1000" b="1" baseline="0" smtClean="0"/>
                        <a:t>Protist</a:t>
                      </a:r>
                      <a:endParaRPr lang="en-GB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/>
                        <a:t>Symptoms</a:t>
                      </a:r>
                      <a:endParaRPr lang="en-GB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/>
                        <a:t>Problems</a:t>
                      </a:r>
                      <a:endParaRPr lang="en-GB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/>
                        <a:t>Treatments</a:t>
                      </a:r>
                      <a:endParaRPr lang="en-GB" sz="1000" b="1" dirty="0"/>
                    </a:p>
                  </a:txBody>
                  <a:tcPr anchor="ctr"/>
                </a:tc>
              </a:tr>
              <a:tr h="274304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/>
                        <a:t>HIV / AIDS</a:t>
                      </a:r>
                      <a:endParaRPr lang="en-GB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anchor="ctr"/>
                </a:tc>
              </a:tr>
              <a:tr h="274304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/>
                        <a:t>Salmonella</a:t>
                      </a:r>
                      <a:endParaRPr lang="en-GB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anchor="ctr">
                    <a:noFill/>
                  </a:tcPr>
                </a:tc>
              </a:tr>
              <a:tr h="274304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/>
                        <a:t>Malaria</a:t>
                      </a:r>
                      <a:endParaRPr lang="en-GB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anchor="ctr"/>
                </a:tc>
              </a:tr>
              <a:tr h="274304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/>
                        <a:t>Rose black spot</a:t>
                      </a:r>
                      <a:endParaRPr lang="en-GB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anchor="ctr"/>
                </a:tc>
              </a:tr>
              <a:tr h="274304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/>
                        <a:t>Gonorrhoea</a:t>
                      </a:r>
                      <a:endParaRPr lang="en-GB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anchor="ctr"/>
                </a:tc>
              </a:tr>
              <a:tr h="274304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/>
                        <a:t>Measles</a:t>
                      </a:r>
                      <a:endParaRPr lang="en-GB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anchor="ctr"/>
                </a:tc>
              </a:tr>
              <a:tr h="274304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/>
                        <a:t>Tobacco Mosaic Virus</a:t>
                      </a:r>
                      <a:endParaRPr lang="en-GB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4743066"/>
            <a:ext cx="3725839" cy="209654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Describe the role and function of the three types</a:t>
            </a:r>
            <a:r>
              <a:rPr kumimoji="0" lang="en-GB" alt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of white blood cell:</a:t>
            </a:r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arenR"/>
              <a:tabLst/>
            </a:pPr>
            <a:r>
              <a:rPr lang="en-US" altLang="en-US" sz="1000" dirty="0" smtClean="0"/>
              <a:t>Phagocytosis:</a:t>
            </a:r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arenR"/>
              <a:tabLst/>
            </a:pPr>
            <a:endParaRPr lang="en-US" altLang="en-US" sz="1000" baseline="0" dirty="0" smtClean="0"/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arenR"/>
              <a:tabLst/>
            </a:pPr>
            <a:endParaRPr lang="en-US" altLang="en-US" sz="1000" baseline="0" dirty="0"/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arenR"/>
              <a:tabLst/>
            </a:pPr>
            <a:r>
              <a:rPr lang="en-US" altLang="en-US" sz="1000" dirty="0" smtClean="0"/>
              <a:t>Antibodies</a:t>
            </a:r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arenR"/>
              <a:tabLst/>
            </a:pPr>
            <a:endParaRPr lang="en-US" altLang="en-US" sz="1000" baseline="0" dirty="0" smtClean="0"/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arenR"/>
              <a:tabLst/>
            </a:pPr>
            <a:endParaRPr lang="en-US" altLang="en-US" sz="1000" baseline="0" dirty="0"/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arenR"/>
              <a:tabLst/>
            </a:pPr>
            <a:r>
              <a:rPr lang="en-US" altLang="en-US" sz="1000" dirty="0" smtClean="0"/>
              <a:t>Antitoxins</a:t>
            </a:r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arenR"/>
              <a:tabLst/>
            </a:pPr>
            <a:endParaRPr lang="en-US" altLang="en-US" sz="1000" baseline="0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7190228" y="2264577"/>
            <a:ext cx="2799935" cy="10574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GB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(BIOLOGY ONLY) Describe different plant</a:t>
            </a:r>
            <a:r>
              <a:rPr kumimoji="0" lang="en-GB" alt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defences:</a:t>
            </a:r>
            <a:endParaRPr kumimoji="0" lang="en-GB" altLang="en-US" sz="10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6359856" y="4748560"/>
            <a:ext cx="3625757" cy="209105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GB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(BIOLOGY ONLY) How are monoclonal</a:t>
            </a:r>
            <a:r>
              <a:rPr kumimoji="0" lang="en-GB" alt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antibodies made?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lang="en-GB" altLang="en-US" sz="1000" baseline="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en-GB" altLang="en-US" sz="1000" baseline="0" dirty="0" smtClean="0"/>
              <a:t>What</a:t>
            </a:r>
            <a:r>
              <a:rPr lang="en-GB" altLang="en-US" sz="1000" dirty="0" smtClean="0"/>
              <a:t> are they used for?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GB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Pregnancy</a:t>
            </a:r>
            <a:r>
              <a:rPr kumimoji="0" lang="en-GB" alt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tests –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en-GB" altLang="en-US" sz="1000" baseline="0" dirty="0" smtClean="0"/>
              <a:t>Diagnosis of disease</a:t>
            </a:r>
            <a:r>
              <a:rPr lang="en-GB" altLang="en-US" sz="1000" dirty="0" smtClean="0"/>
              <a:t> –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en-GB" altLang="en-US" sz="1000" dirty="0" smtClean="0"/>
              <a:t>Monitoring –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en-GB" altLang="en-US" sz="1000" dirty="0" smtClean="0"/>
              <a:t>Research –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en-GB" altLang="en-US" sz="1000" dirty="0" smtClean="0"/>
              <a:t>Treatment - </a:t>
            </a:r>
          </a:p>
        </p:txBody>
      </p:sp>
      <p:sp>
        <p:nvSpPr>
          <p:cNvPr id="33" name="Text Box 3"/>
          <p:cNvSpPr txBox="1">
            <a:spLocks noChangeArrowheads="1"/>
          </p:cNvSpPr>
          <p:nvPr/>
        </p:nvSpPr>
        <p:spPr bwMode="auto">
          <a:xfrm>
            <a:off x="10035658" y="2264577"/>
            <a:ext cx="2129045" cy="247848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GB" alt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Explain what a vaccine is and how it works.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lang="en-GB" altLang="en-US" sz="1000" dirty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lang="en-GB" altLang="en-US" sz="10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lang="en-GB" altLang="en-US" sz="1000" dirty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lang="en-GB" altLang="en-US" sz="1000" dirty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lang="en-GB" altLang="en-US" sz="10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en-GB" altLang="en-US" sz="1000" dirty="0" smtClean="0"/>
              <a:t>Describe how herd immunity works.</a:t>
            </a:r>
            <a:endParaRPr lang="en-GB" altLang="en-US" sz="1000" dirty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lang="en-GB" altLang="en-US" sz="1000" dirty="0"/>
          </a:p>
        </p:txBody>
      </p:sp>
      <p:sp>
        <p:nvSpPr>
          <p:cNvPr id="34" name="Text Box 3"/>
          <p:cNvSpPr txBox="1">
            <a:spLocks noChangeArrowheads="1"/>
          </p:cNvSpPr>
          <p:nvPr/>
        </p:nvSpPr>
        <p:spPr bwMode="auto">
          <a:xfrm>
            <a:off x="10035658" y="4804007"/>
            <a:ext cx="2129046" cy="203560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GB" alt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Compare the uses of antibiotics and painkillers.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lang="en-GB" altLang="en-US" sz="10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kumimoji="0" lang="en-GB" altLang="en-US" sz="10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GB" alt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Describe how penicillin was discovered.</a:t>
            </a:r>
            <a:endParaRPr kumimoji="0" lang="en-GB" altLang="en-US" sz="10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82788" y="1144303"/>
            <a:ext cx="1228952" cy="92052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/>
          <a:srcRect l="14876" t="2908" r="57735" b="38175"/>
          <a:stretch/>
        </p:blipFill>
        <p:spPr>
          <a:xfrm>
            <a:off x="11137292" y="1309005"/>
            <a:ext cx="954625" cy="887925"/>
          </a:xfrm>
          <a:prstGeom prst="rect">
            <a:avLst/>
          </a:prstGeom>
        </p:spPr>
      </p:pic>
      <p:sp>
        <p:nvSpPr>
          <p:cNvPr id="22" name="Text Box 3"/>
          <p:cNvSpPr txBox="1">
            <a:spLocks noChangeArrowheads="1"/>
          </p:cNvSpPr>
          <p:nvPr/>
        </p:nvSpPr>
        <p:spPr bwMode="auto">
          <a:xfrm>
            <a:off x="7190228" y="3364136"/>
            <a:ext cx="2799934" cy="127019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GB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Describe the stages of drug testing and why each stage</a:t>
            </a:r>
            <a:r>
              <a:rPr kumimoji="0" lang="en-GB" alt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is important: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kumimoji="0" lang="en-GB" altLang="en-US" sz="10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3" name="Text Box 4"/>
          <p:cNvSpPr txBox="1">
            <a:spLocks noChangeArrowheads="1"/>
          </p:cNvSpPr>
          <p:nvPr/>
        </p:nvSpPr>
        <p:spPr bwMode="auto">
          <a:xfrm>
            <a:off x="3775885" y="4750885"/>
            <a:ext cx="2533926" cy="84469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GB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(BIOLOGY ONLY) How are monoclonal antibodies</a:t>
            </a:r>
            <a:r>
              <a:rPr kumimoji="0" lang="en-GB" alt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used to treat disease?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lang="en-GB" altLang="en-US" sz="10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lang="en-GB" altLang="en-US" sz="1000" dirty="0" smtClean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8884322"/>
              </p:ext>
            </p:extLst>
          </p:nvPr>
        </p:nvGraphicFramePr>
        <p:xfrm>
          <a:off x="3775882" y="5644342"/>
          <a:ext cx="2533928" cy="1111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6964"/>
                <a:gridCol w="1266964"/>
              </a:tblGrid>
              <a:tr h="237843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smtClean="0">
                          <a:solidFill>
                            <a:schemeClr val="tx1"/>
                          </a:solidFill>
                        </a:rPr>
                        <a:t>Advantages</a:t>
                      </a: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smtClean="0">
                          <a:solidFill>
                            <a:schemeClr val="tx1"/>
                          </a:solidFill>
                        </a:rPr>
                        <a:t>Disadvantages</a:t>
                      </a: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67460"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9182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-2"/>
            <a:ext cx="3080825" cy="20522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dirty="0" smtClean="0">
                <a:solidFill>
                  <a:schemeClr val="tx1"/>
                </a:solidFill>
              </a:rPr>
              <a:t>List different risk factors that affect disease:</a:t>
            </a:r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0" y="2150262"/>
            <a:ext cx="2816125" cy="1858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dirty="0" smtClean="0">
                <a:solidFill>
                  <a:schemeClr val="tx1"/>
                </a:solidFill>
              </a:rPr>
              <a:t>Describe these, in terms of the graph below:</a:t>
            </a:r>
          </a:p>
          <a:p>
            <a:endParaRPr lang="en-GB" sz="1000" dirty="0">
              <a:solidFill>
                <a:schemeClr val="tx1"/>
              </a:solidFill>
            </a:endParaRPr>
          </a:p>
          <a:p>
            <a:r>
              <a:rPr lang="en-GB" sz="1000" dirty="0" smtClean="0">
                <a:solidFill>
                  <a:schemeClr val="tx1"/>
                </a:solidFill>
              </a:rPr>
              <a:t>Casual mechanism</a:t>
            </a: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r>
              <a:rPr lang="en-GB" sz="1000" dirty="0" smtClean="0">
                <a:solidFill>
                  <a:schemeClr val="tx1"/>
                </a:solidFill>
              </a:rPr>
              <a:t>Correlation</a:t>
            </a: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197110" y="1"/>
            <a:ext cx="2449428" cy="16923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dirty="0" smtClean="0">
                <a:solidFill>
                  <a:schemeClr val="tx1"/>
                </a:solidFill>
              </a:rPr>
              <a:t>Compare the formation of malignant and benign tumours.</a:t>
            </a:r>
          </a:p>
          <a:p>
            <a:endParaRPr lang="en-GB" sz="1000" dirty="0">
              <a:solidFill>
                <a:schemeClr val="tx1"/>
              </a:solidFill>
            </a:endParaRPr>
          </a:p>
          <a:p>
            <a:r>
              <a:rPr lang="en-GB" sz="1000" dirty="0" smtClean="0">
                <a:solidFill>
                  <a:schemeClr val="tx1"/>
                </a:solidFill>
              </a:rPr>
              <a:t>Benign – </a:t>
            </a: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r>
              <a:rPr lang="en-GB" sz="1000" dirty="0" smtClean="0">
                <a:solidFill>
                  <a:schemeClr val="tx1"/>
                </a:solidFill>
              </a:rPr>
              <a:t>Malignant – </a:t>
            </a: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5762822" y="0"/>
            <a:ext cx="3142090" cy="337624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en-GB" altLang="en-US" sz="1000" b="1" u="sng" dirty="0" smtClean="0"/>
              <a:t>Risk 1: Smoking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en-GB" altLang="en-US" sz="1000" dirty="0" smtClean="0"/>
              <a:t>Nicotine –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kumimoji="0" lang="en-GB" altLang="en-US" sz="1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en-GB" altLang="en-US" sz="1000" dirty="0" smtClean="0"/>
              <a:t>Carbon monoxide –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kumimoji="0" lang="en-GB" altLang="en-US" sz="1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en-GB" altLang="en-US" sz="1000" dirty="0" smtClean="0"/>
              <a:t>Smoking during pregnancy –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kumimoji="0" lang="en-GB" altLang="en-US" sz="1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kumimoji="0" lang="en-GB" altLang="en-US" sz="10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en-GB" altLang="en-US" sz="1000" dirty="0" smtClean="0"/>
              <a:t>Carcinogens –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kumimoji="0" lang="en-GB" altLang="en-US" sz="1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en-GB" altLang="en-US" sz="1000" dirty="0" smtClean="0"/>
              <a:t>Smoking and the heart - </a:t>
            </a:r>
            <a:endParaRPr kumimoji="0" lang="en-GB" altLang="en-US" sz="10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3512292" y="3376245"/>
            <a:ext cx="2134244" cy="338241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GB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Describe the treatments of cancer: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lang="en-GB" altLang="en-US" sz="10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GB" alt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Radiotherapy: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lang="en-GB" altLang="en-US" sz="10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kumimoji="0" lang="en-GB" altLang="en-US" sz="10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lang="en-GB" altLang="en-US" sz="10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kumimoji="0" lang="en-GB" altLang="en-US" sz="10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en-GB" altLang="en-US" sz="1000" dirty="0" smtClean="0"/>
              <a:t>Chemotherapy:</a:t>
            </a:r>
            <a:endParaRPr kumimoji="0" lang="en-GB" altLang="en-US" sz="10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1" y="5716731"/>
            <a:ext cx="2715904" cy="47212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en-GB" altLang="en-US" sz="1000" dirty="0" smtClean="0"/>
              <a:t>What is a coronary artery and where would you find them?</a:t>
            </a:r>
            <a:endParaRPr kumimoji="0" lang="en-GB" altLang="en-US" sz="10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2050" name="Picture 2" descr="Image result for effects of smoking on lung canc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46842"/>
            <a:ext cx="3512292" cy="2711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Image result for malignant and benign tumors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393"/>
          <a:stretch/>
        </p:blipFill>
        <p:spPr bwMode="auto">
          <a:xfrm>
            <a:off x="3131590" y="1727696"/>
            <a:ext cx="2571218" cy="1648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Text Box 4"/>
          <p:cNvSpPr txBox="1">
            <a:spLocks noChangeArrowheads="1"/>
          </p:cNvSpPr>
          <p:nvPr/>
        </p:nvSpPr>
        <p:spPr bwMode="auto">
          <a:xfrm>
            <a:off x="8988189" y="0"/>
            <a:ext cx="3142090" cy="343251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en-GB" altLang="en-US" sz="1000" b="1" u="sng" dirty="0" smtClean="0"/>
              <a:t>Risk 2: Diet, exercise and disease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en-GB" altLang="en-US" sz="1000" dirty="0" smtClean="0"/>
              <a:t>Diet, exercise and obesity –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kumimoji="0" lang="en-GB" altLang="en-US" sz="1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kumimoji="0" lang="en-GB" altLang="en-US" sz="1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kumimoji="0" lang="en-GB" altLang="en-US" sz="10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en-GB" altLang="en-US" sz="1000" dirty="0" smtClean="0"/>
              <a:t>Exercise and health –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kumimoji="0" lang="en-GB" altLang="en-US" sz="1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kumimoji="0" lang="en-GB" altLang="en-US" sz="1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kumimoji="0" lang="en-GB" altLang="en-US" sz="10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en-GB" altLang="en-US" sz="1000" dirty="0" smtClean="0"/>
              <a:t>Obesity and type 2 diabetes - </a:t>
            </a:r>
            <a:endParaRPr kumimoji="0" lang="en-GB" altLang="en-US" sz="10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6" name="Text Box 4"/>
          <p:cNvSpPr txBox="1">
            <a:spLocks noChangeArrowheads="1"/>
          </p:cNvSpPr>
          <p:nvPr/>
        </p:nvSpPr>
        <p:spPr bwMode="auto">
          <a:xfrm>
            <a:off x="9369083" y="3484948"/>
            <a:ext cx="2761196" cy="32737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en-GB" altLang="en-US" sz="1000" b="1" u="sng" dirty="0" smtClean="0"/>
              <a:t>Risk 3: Alcohol and Carcinogens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en-GB" altLang="en-US" sz="1000" dirty="0" smtClean="0"/>
              <a:t>Alcohol and health –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kumimoji="0" lang="en-GB" altLang="en-US" sz="1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kumimoji="0" lang="en-GB" altLang="en-US" sz="10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en-GB" altLang="en-US" sz="1000" dirty="0" smtClean="0"/>
              <a:t>Brain and liver damage –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kumimoji="0" lang="en-GB" altLang="en-US" sz="1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kumimoji="0" lang="en-GB" altLang="en-US" sz="10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en-GB" altLang="en-US" sz="1000" dirty="0" smtClean="0"/>
              <a:t>Alcohol and pregnancy –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kumimoji="0" lang="en-GB" altLang="en-US" sz="1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kumimoji="0" lang="en-GB" altLang="en-US" sz="10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en-GB" altLang="en-US" sz="1000" dirty="0" smtClean="0"/>
              <a:t>Ionising radiation - </a:t>
            </a:r>
            <a:endParaRPr kumimoji="0" lang="en-GB" altLang="en-US" sz="10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1" name="Text Box 3"/>
          <p:cNvSpPr txBox="1">
            <a:spLocks noChangeArrowheads="1"/>
          </p:cNvSpPr>
          <p:nvPr/>
        </p:nvSpPr>
        <p:spPr bwMode="auto">
          <a:xfrm>
            <a:off x="5762819" y="3484948"/>
            <a:ext cx="3507789" cy="32737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GB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1. Label the different places pathogens</a:t>
            </a:r>
            <a:r>
              <a:rPr kumimoji="0" lang="en-GB" alt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can enter the body.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en-GB" altLang="en-US" sz="1000" dirty="0" smtClean="0"/>
              <a:t>2. Describe the protective defences at each place.</a:t>
            </a:r>
            <a:endParaRPr kumimoji="0" lang="en-GB" altLang="en-US" sz="10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32" name="Picture 2" descr="The human digestive system, from the salivary glands at the back of the throat, through the stomach, liver, gall bladder, pancreas, small intestine large intestine, appendix, rectum and anus.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92" r="38254"/>
          <a:stretch/>
        </p:blipFill>
        <p:spPr bwMode="auto">
          <a:xfrm>
            <a:off x="6950925" y="4397383"/>
            <a:ext cx="1113769" cy="2010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33669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087BCE966C3144E963E9EDB09BBEBBC" ma:contentTypeVersion="38" ma:contentTypeDescription="Create a new document." ma:contentTypeScope="" ma:versionID="dacd1eb531ba40c9d91587e7b3f40e8a">
  <xsd:schema xmlns:xsd="http://www.w3.org/2001/XMLSchema" xmlns:xs="http://www.w3.org/2001/XMLSchema" xmlns:p="http://schemas.microsoft.com/office/2006/metadata/properties" xmlns:ns2="d77fd04c-5938-4dc3-9efa-cee44d5fc322" xmlns:ns3="95e84fe9-b47a-476a-ae10-2dea6a16a4dd" targetNamespace="http://schemas.microsoft.com/office/2006/metadata/properties" ma:root="true" ma:fieldsID="7d34be750c9fd0efa38f4ba046ca932e" ns2:_="" ns3:_="">
    <xsd:import namespace="d77fd04c-5938-4dc3-9efa-cee44d5fc322"/>
    <xsd:import namespace="95e84fe9-b47a-476a-ae10-2dea6a16a4d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NotebookType" minOccurs="0"/>
                <xsd:element ref="ns2:FolderType" minOccurs="0"/>
                <xsd:element ref="ns2:CultureName" minOccurs="0"/>
                <xsd:element ref="ns2:AppVersion" minOccurs="0"/>
                <xsd:element ref="ns2:TeamsChannelId" minOccurs="0"/>
                <xsd:element ref="ns2:Owner" minOccurs="0"/>
                <xsd:element ref="ns2:Math_Settings" minOccurs="0"/>
                <xsd:element ref="ns2:DefaultSectionNames" minOccurs="0"/>
                <xsd:element ref="ns2:Templates" minOccurs="0"/>
                <xsd:element ref="ns2:Teachers" minOccurs="0"/>
                <xsd:element ref="ns2:Students" minOccurs="0"/>
                <xsd:element ref="ns2:Student_Groups" minOccurs="0"/>
                <xsd:element ref="ns2:Distribution_Groups" minOccurs="0"/>
                <xsd:element ref="ns2:LMS_Mappings" minOccurs="0"/>
                <xsd:element ref="ns2:Invited_Teachers" minOccurs="0"/>
                <xsd:element ref="ns2:Invited_Students" minOccurs="0"/>
                <xsd:element ref="ns2:Self_Registration_Enabled" minOccurs="0"/>
                <xsd:element ref="ns2:Has_Teacher_Only_SectionGroup" minOccurs="0"/>
                <xsd:element ref="ns2:Is_Collaboration_Space_Locked" minOccurs="0"/>
                <xsd:element ref="ns2:IsNotebookLocked" minOccurs="0"/>
                <xsd:element ref="ns2:Teams_Channel_Section_Location" minOccurs="0"/>
                <xsd:element ref="ns2:MediaServiceOCR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7fd04c-5938-4dc3-9efa-cee44d5fc3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NotebookType" ma:index="17" nillable="true" ma:displayName="Notebook Type" ma:internalName="NotebookType">
      <xsd:simpleType>
        <xsd:restriction base="dms:Text"/>
      </xsd:simpleType>
    </xsd:element>
    <xsd:element name="FolderType" ma:index="18" nillable="true" ma:displayName="Folder Type" ma:internalName="FolderType">
      <xsd:simpleType>
        <xsd:restriction base="dms:Text"/>
      </xsd:simpleType>
    </xsd:element>
    <xsd:element name="CultureName" ma:index="19" nillable="true" ma:displayName="Culture Name" ma:internalName="CultureName">
      <xsd:simpleType>
        <xsd:restriction base="dms:Text"/>
      </xsd:simpleType>
    </xsd:element>
    <xsd:element name="AppVersion" ma:index="20" nillable="true" ma:displayName="App Version" ma:internalName="AppVersion">
      <xsd:simpleType>
        <xsd:restriction base="dms:Text"/>
      </xsd:simpleType>
    </xsd:element>
    <xsd:element name="TeamsChannelId" ma:index="21" nillable="true" ma:displayName="Teams Channel Id" ma:internalName="TeamsChannelId">
      <xsd:simpleType>
        <xsd:restriction base="dms:Text"/>
      </xsd:simpleType>
    </xsd:element>
    <xsd:element name="Owner" ma:index="22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23" nillable="true" ma:displayName="Math Settings" ma:internalName="Math_Settings">
      <xsd:simpleType>
        <xsd:restriction base="dms:Text"/>
      </xsd:simpleType>
    </xsd:element>
    <xsd:element name="DefaultSectionNames" ma:index="2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5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26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27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8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29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0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31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32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33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34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35" nillable="true" ma:displayName="Is Collaboration Space Locked" ma:internalName="Is_Collaboration_Space_Locked">
      <xsd:simpleType>
        <xsd:restriction base="dms:Boolean"/>
      </xsd:simpleType>
    </xsd:element>
    <xsd:element name="IsNotebookLocked" ma:index="36" nillable="true" ma:displayName="Is Notebook Locked" ma:internalName="IsNotebookLocked">
      <xsd:simpleType>
        <xsd:restriction base="dms:Boolean"/>
      </xsd:simpleType>
    </xsd:element>
    <xsd:element name="Teams_Channel_Section_Location" ma:index="37" nillable="true" ma:displayName="Teams Channel Section Location" ma:internalName="Teams_Channel_Section_Location">
      <xsd:simpleType>
        <xsd:restriction base="dms:Text"/>
      </xsd:simpleType>
    </xsd:element>
    <xsd:element name="MediaServiceOCR" ma:index="3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3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4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41" nillable="true" ma:displayName="Location" ma:internalName="MediaServiceLocation" ma:readOnly="true">
      <xsd:simpleType>
        <xsd:restriction base="dms:Text"/>
      </xsd:simpleType>
    </xsd:element>
    <xsd:element name="lcf76f155ced4ddcb4097134ff3c332f" ma:index="43" nillable="true" ma:taxonomy="true" ma:internalName="lcf76f155ced4ddcb4097134ff3c332f" ma:taxonomyFieldName="MediaServiceImageTags" ma:displayName="Image Tags" ma:readOnly="false" ma:fieldId="{5cf76f15-5ced-4ddc-b409-7134ff3c332f}" ma:taxonomyMulti="true" ma:sspId="387704e1-d557-490f-8209-d50c5b045f2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4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e84fe9-b47a-476a-ae10-2dea6a16a4dd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44" nillable="true" ma:displayName="Taxonomy Catch All Column" ma:hidden="true" ma:list="{c28ebd8d-57a3-4d1e-b783-9e2141b3fa59}" ma:internalName="TaxCatchAll" ma:showField="CatchAllData" ma:web="95e84fe9-b47a-476a-ae10-2dea6a16a4d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as_Teacher_Only_SectionGroup xmlns="d77fd04c-5938-4dc3-9efa-cee44d5fc322" xsi:nil="true"/>
    <TaxCatchAll xmlns="95e84fe9-b47a-476a-ae10-2dea6a16a4dd" xsi:nil="true"/>
    <FolderType xmlns="d77fd04c-5938-4dc3-9efa-cee44d5fc322" xsi:nil="true"/>
    <AppVersion xmlns="d77fd04c-5938-4dc3-9efa-cee44d5fc322" xsi:nil="true"/>
    <CultureName xmlns="d77fd04c-5938-4dc3-9efa-cee44d5fc322" xsi:nil="true"/>
    <Owner xmlns="d77fd04c-5938-4dc3-9efa-cee44d5fc322">
      <UserInfo>
        <DisplayName/>
        <AccountId xsi:nil="true"/>
        <AccountType/>
      </UserInfo>
    </Owner>
    <NotebookType xmlns="d77fd04c-5938-4dc3-9efa-cee44d5fc322" xsi:nil="true"/>
    <lcf76f155ced4ddcb4097134ff3c332f xmlns="d77fd04c-5938-4dc3-9efa-cee44d5fc322">
      <Terms xmlns="http://schemas.microsoft.com/office/infopath/2007/PartnerControls"/>
    </lcf76f155ced4ddcb4097134ff3c332f>
    <Invited_Teachers xmlns="d77fd04c-5938-4dc3-9efa-cee44d5fc322" xsi:nil="true"/>
    <Is_Collaboration_Space_Locked xmlns="d77fd04c-5938-4dc3-9efa-cee44d5fc322" xsi:nil="true"/>
    <Teachers xmlns="d77fd04c-5938-4dc3-9efa-cee44d5fc322">
      <UserInfo>
        <DisplayName/>
        <AccountId xsi:nil="true"/>
        <AccountType/>
      </UserInfo>
    </Teachers>
    <Students xmlns="d77fd04c-5938-4dc3-9efa-cee44d5fc322">
      <UserInfo>
        <DisplayName/>
        <AccountId xsi:nil="true"/>
        <AccountType/>
      </UserInfo>
    </Students>
    <Student_Groups xmlns="d77fd04c-5938-4dc3-9efa-cee44d5fc322">
      <UserInfo>
        <DisplayName/>
        <AccountId xsi:nil="true"/>
        <AccountType/>
      </UserInfo>
    </Student_Groups>
    <LMS_Mappings xmlns="d77fd04c-5938-4dc3-9efa-cee44d5fc322" xsi:nil="true"/>
    <DefaultSectionNames xmlns="d77fd04c-5938-4dc3-9efa-cee44d5fc322" xsi:nil="true"/>
    <Teams_Channel_Section_Location xmlns="d77fd04c-5938-4dc3-9efa-cee44d5fc322" xsi:nil="true"/>
    <Math_Settings xmlns="d77fd04c-5938-4dc3-9efa-cee44d5fc322" xsi:nil="true"/>
    <Templates xmlns="d77fd04c-5938-4dc3-9efa-cee44d5fc322" xsi:nil="true"/>
    <Self_Registration_Enabled xmlns="d77fd04c-5938-4dc3-9efa-cee44d5fc322" xsi:nil="true"/>
    <Distribution_Groups xmlns="d77fd04c-5938-4dc3-9efa-cee44d5fc322" xsi:nil="true"/>
    <TeamsChannelId xmlns="d77fd04c-5938-4dc3-9efa-cee44d5fc322" xsi:nil="true"/>
    <Invited_Students xmlns="d77fd04c-5938-4dc3-9efa-cee44d5fc322" xsi:nil="true"/>
    <IsNotebookLocked xmlns="d77fd04c-5938-4dc3-9efa-cee44d5fc322" xsi:nil="true"/>
  </documentManagement>
</p:properties>
</file>

<file path=customXml/itemProps1.xml><?xml version="1.0" encoding="utf-8"?>
<ds:datastoreItem xmlns:ds="http://schemas.openxmlformats.org/officeDocument/2006/customXml" ds:itemID="{517684E0-D8D0-4BBE-92F8-7C687062DE80}"/>
</file>

<file path=customXml/itemProps2.xml><?xml version="1.0" encoding="utf-8"?>
<ds:datastoreItem xmlns:ds="http://schemas.openxmlformats.org/officeDocument/2006/customXml" ds:itemID="{9F28E1D5-43E9-45D9-B299-2B9571CE0E62}"/>
</file>

<file path=customXml/itemProps3.xml><?xml version="1.0" encoding="utf-8"?>
<ds:datastoreItem xmlns:ds="http://schemas.openxmlformats.org/officeDocument/2006/customXml" ds:itemID="{09B53328-9B8D-4F8C-8328-E607339B2C26}"/>
</file>

<file path=docProps/app.xml><?xml version="1.0" encoding="utf-8"?>
<Properties xmlns="http://schemas.openxmlformats.org/officeDocument/2006/extended-properties" xmlns:vt="http://schemas.openxmlformats.org/officeDocument/2006/docPropsVTypes">
  <TotalTime>493</TotalTime>
  <Words>393</Words>
  <Application>Microsoft Office PowerPoint</Application>
  <PresentationFormat>Widescreen</PresentationFormat>
  <Paragraphs>160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Hadleigh High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Amy Keeble</dc:creator>
  <cp:lastModifiedBy>Miss S Bagley - Teacher of Science</cp:lastModifiedBy>
  <cp:revision>44</cp:revision>
  <cp:lastPrinted>2017-05-26T12:24:18Z</cp:lastPrinted>
  <dcterms:created xsi:type="dcterms:W3CDTF">2017-05-26T09:18:13Z</dcterms:created>
  <dcterms:modified xsi:type="dcterms:W3CDTF">2017-06-06T07:17:19Z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0x010100A087BCE966C3144E963E9EDB09BBEBBC</vt:lpwstr>
  </property>
</Properties>
</file>