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041-0F41-40D7-9AFB-25B8721BE102}" type="datetimeFigureOut">
              <a:rPr lang="en-GB" smtClean="0"/>
              <a:t>11/12/2016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BB97-7F8B-4D85-8667-608573E78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99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041-0F41-40D7-9AFB-25B8721BE102}" type="datetimeFigureOut">
              <a:rPr lang="en-GB" smtClean="0"/>
              <a:t>11/12/2016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BB97-7F8B-4D85-8667-608573E78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66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041-0F41-40D7-9AFB-25B8721BE102}" type="datetimeFigureOut">
              <a:rPr lang="en-GB" smtClean="0"/>
              <a:t>11/12/2016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BB97-7F8B-4D85-8667-608573E78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96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041-0F41-40D7-9AFB-25B8721BE102}" type="datetimeFigureOut">
              <a:rPr lang="en-GB" smtClean="0"/>
              <a:t>11/12/2016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BB97-7F8B-4D85-8667-608573E78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63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041-0F41-40D7-9AFB-25B8721BE102}" type="datetimeFigureOut">
              <a:rPr lang="en-GB" smtClean="0"/>
              <a:t>11/12/2016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BB97-7F8B-4D85-8667-608573E78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06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041-0F41-40D7-9AFB-25B8721BE102}" type="datetimeFigureOut">
              <a:rPr lang="en-GB" smtClean="0"/>
              <a:t>11/12/2016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BB97-7F8B-4D85-8667-608573E78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9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041-0F41-40D7-9AFB-25B8721BE102}" type="datetimeFigureOut">
              <a:rPr lang="en-GB" smtClean="0"/>
              <a:t>11/12/2016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BB97-7F8B-4D85-8667-608573E78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3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041-0F41-40D7-9AFB-25B8721BE102}" type="datetimeFigureOut">
              <a:rPr lang="en-GB" smtClean="0"/>
              <a:t>11/12/2016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BB97-7F8B-4D85-8667-608573E78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63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041-0F41-40D7-9AFB-25B8721BE102}" type="datetimeFigureOut">
              <a:rPr lang="en-GB" smtClean="0"/>
              <a:t>11/12/2016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BB97-7F8B-4D85-8667-608573E78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87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041-0F41-40D7-9AFB-25B8721BE102}" type="datetimeFigureOut">
              <a:rPr lang="en-GB" smtClean="0"/>
              <a:t>11/12/2016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BB97-7F8B-4D85-8667-608573E78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37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0041-0F41-40D7-9AFB-25B8721BE102}" type="datetimeFigureOut">
              <a:rPr lang="en-GB" smtClean="0"/>
              <a:t>11/12/2016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BB97-7F8B-4D85-8667-608573E78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65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80041-0F41-40D7-9AFB-25B8721BE102}" type="datetimeFigureOut">
              <a:rPr lang="en-GB" smtClean="0"/>
              <a:t>11/12/2016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BBB97-7F8B-4D85-8667-608573E78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29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20782"/>
            <a:ext cx="6464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dirty="0" smtClean="0">
                <a:solidFill>
                  <a:srgbClr val="0070C0"/>
                </a:solidFill>
              </a:rPr>
              <a:t>R.M.S. – “Root Mean Square”</a:t>
            </a:r>
            <a:endParaRPr lang="en-GB" sz="4000" b="1" u="sng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946924"/>
            <a:ext cx="684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A mathematical trick to help our calculations behave like the real world</a:t>
            </a:r>
            <a:endParaRPr lang="en-GB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779661"/>
            <a:ext cx="53845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Consider the molecules in a gas</a:t>
            </a:r>
            <a:r>
              <a:rPr lang="en-GB" dirty="0" smtClean="0">
                <a:solidFill>
                  <a:srgbClr val="0070C0"/>
                </a:solidFill>
              </a:rPr>
              <a:t/>
            </a:r>
            <a:br>
              <a:rPr lang="en-GB" dirty="0" smtClean="0">
                <a:solidFill>
                  <a:srgbClr val="0070C0"/>
                </a:solidFill>
              </a:rPr>
            </a:b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They’re all moving in different directions, randomly.</a:t>
            </a:r>
            <a:br>
              <a:rPr lang="en-GB" dirty="0" smtClean="0">
                <a:solidFill>
                  <a:srgbClr val="0070C0"/>
                </a:solidFill>
              </a:rPr>
            </a:b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So </a:t>
            </a:r>
            <a:r>
              <a:rPr lang="en-GB" b="1" dirty="0" smtClean="0">
                <a:solidFill>
                  <a:srgbClr val="0070C0"/>
                </a:solidFill>
              </a:rPr>
              <a:t>their average velocity is zero.</a:t>
            </a:r>
            <a:br>
              <a:rPr lang="en-GB" b="1" dirty="0" smtClean="0">
                <a:solidFill>
                  <a:srgbClr val="0070C0"/>
                </a:solidFill>
              </a:rPr>
            </a:br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rgbClr val="0070C0"/>
                </a:solidFill>
              </a:rPr>
              <a:t>Even if we heat the gas so they move faster,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the average velocity is still zero.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82713"/>
            <a:ext cx="2503812" cy="219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7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5127" y="-1"/>
            <a:ext cx="9161114" cy="1741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" name="TextBox 1"/>
          <p:cNvSpPr txBox="1"/>
          <p:nvPr/>
        </p:nvSpPr>
        <p:spPr>
          <a:xfrm>
            <a:off x="467544" y="1786721"/>
            <a:ext cx="86222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The </a:t>
            </a:r>
            <a:r>
              <a:rPr lang="en-GB" sz="2000" dirty="0" err="1" smtClean="0">
                <a:solidFill>
                  <a:srgbClr val="0070C0"/>
                </a:solidFill>
              </a:rPr>
              <a:t>a.c</a:t>
            </a:r>
            <a:r>
              <a:rPr lang="en-GB" sz="2000" dirty="0" smtClean="0">
                <a:solidFill>
                  <a:srgbClr val="0070C0"/>
                </a:solidFill>
              </a:rPr>
              <a:t>. voltage is going up and down, positive &amp; negative, 50 times each second.</a:t>
            </a:r>
            <a:br>
              <a:rPr lang="en-GB" sz="2000" dirty="0" smtClean="0">
                <a:solidFill>
                  <a:srgbClr val="0070C0"/>
                </a:solidFill>
              </a:rPr>
            </a:br>
            <a:endParaRPr lang="en-GB" sz="2000" dirty="0" smtClean="0">
              <a:solidFill>
                <a:srgbClr val="0070C0"/>
              </a:solidFill>
            </a:endParaRPr>
          </a:p>
          <a:p>
            <a:r>
              <a:rPr lang="en-GB" sz="2000" b="1" dirty="0" smtClean="0">
                <a:solidFill>
                  <a:srgbClr val="0070C0"/>
                </a:solidFill>
              </a:rPr>
              <a:t>So the average voltage is zero.</a:t>
            </a:r>
            <a:r>
              <a:rPr lang="en-GB" sz="2000" dirty="0" smtClean="0">
                <a:solidFill>
                  <a:srgbClr val="0070C0"/>
                </a:solidFill>
              </a:rPr>
              <a:t/>
            </a:r>
            <a:br>
              <a:rPr lang="en-GB" sz="2000" dirty="0" smtClean="0">
                <a:solidFill>
                  <a:srgbClr val="0070C0"/>
                </a:solidFill>
              </a:rPr>
            </a:br>
            <a:endParaRPr lang="en-GB" sz="2000" dirty="0" smtClean="0">
              <a:solidFill>
                <a:srgbClr val="0070C0"/>
              </a:solidFill>
            </a:endParaRPr>
          </a:p>
          <a:p>
            <a:r>
              <a:rPr lang="en-GB" sz="2000" dirty="0" smtClean="0">
                <a:solidFill>
                  <a:srgbClr val="0070C0"/>
                </a:solidFill>
              </a:rPr>
              <a:t>So if you grab hold of that live wire, you’ll be fine, right?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5" b="32500"/>
          <a:stretch/>
        </p:blipFill>
        <p:spPr bwMode="auto">
          <a:xfrm rot="10800000">
            <a:off x="4347960" y="0"/>
            <a:ext cx="4788027" cy="174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96" y="267494"/>
            <a:ext cx="5241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Consider the live wire in a UK mains flex.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2603" y="3579862"/>
            <a:ext cx="8208912" cy="1015663"/>
          </a:xfrm>
          <a:prstGeom prst="rect">
            <a:avLst/>
          </a:prstGeom>
          <a:solidFill>
            <a:srgbClr val="FFFF00">
              <a:alpha val="37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need a way to deal with these situations that doesn’t give us a zero result.</a:t>
            </a:r>
          </a:p>
          <a:p>
            <a:endParaRPr lang="en-GB" sz="2000" dirty="0"/>
          </a:p>
          <a:p>
            <a:r>
              <a:rPr lang="en-GB" sz="2000" dirty="0" smtClean="0"/>
              <a:t>It’s called a “root mean square”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1602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3644"/>
            <a:ext cx="6545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The </a:t>
            </a:r>
            <a:r>
              <a:rPr lang="en-GB" sz="2000" dirty="0" err="1" smtClean="0"/>
              <a:t>a.c</a:t>
            </a:r>
            <a:r>
              <a:rPr lang="en-GB" sz="2000" dirty="0" smtClean="0"/>
              <a:t>. mains example is the easiest one to learn about first.</a:t>
            </a:r>
            <a:endParaRPr lang="en-GB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78793" y="759619"/>
            <a:ext cx="8965207" cy="4383881"/>
            <a:chOff x="178793" y="759619"/>
            <a:chExt cx="8965207" cy="438388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7909" y="1303437"/>
              <a:ext cx="7266091" cy="384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78793" y="759619"/>
              <a:ext cx="2126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70C0"/>
                  </a:solidFill>
                </a:rPr>
                <a:t>Here’s the waveform</a:t>
              </a:r>
              <a:endParaRPr lang="en-GB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29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95486"/>
            <a:ext cx="2202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First, we square it.</a:t>
            </a:r>
          </a:p>
          <a:p>
            <a:r>
              <a:rPr lang="en-GB" sz="2000" dirty="0" smtClean="0"/>
              <a:t>Now it’s all positive</a:t>
            </a:r>
            <a:endParaRPr lang="en-GB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61" y="-5871"/>
            <a:ext cx="6327839" cy="514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65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95486"/>
            <a:ext cx="2202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First, we square it.</a:t>
            </a:r>
          </a:p>
          <a:p>
            <a:r>
              <a:rPr lang="en-GB" sz="2000" dirty="0" smtClean="0"/>
              <a:t>Now it’s all positive</a:t>
            </a:r>
            <a:endParaRPr lang="en-GB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61" y="-5871"/>
            <a:ext cx="6327839" cy="514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3953" y="206769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THEN we </a:t>
            </a:r>
            <a:br>
              <a:rPr lang="en-GB" dirty="0" smtClean="0"/>
            </a:br>
            <a:r>
              <a:rPr lang="en-GB" dirty="0" smtClean="0"/>
              <a:t>take the mean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419872" y="2568814"/>
            <a:ext cx="5544616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71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2"/>
          <a:stretch/>
        </p:blipFill>
        <p:spPr bwMode="auto">
          <a:xfrm>
            <a:off x="393436" y="0"/>
            <a:ext cx="8732655" cy="513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99542"/>
            <a:ext cx="1872208" cy="646331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Then we take the square root  </a:t>
            </a:r>
            <a:r>
              <a:rPr lang="en-GB" b="1" dirty="0" smtClean="0">
                <a:sym typeface="Wingdings" panose="05000000000000000000" pitchFamily="2" charset="2"/>
              </a:rPr>
              <a:t>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312002"/>
            <a:ext cx="5826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The green line is the </a:t>
            </a:r>
            <a:r>
              <a:rPr lang="en-GB" sz="2000" b="1" dirty="0" smtClean="0">
                <a:solidFill>
                  <a:srgbClr val="0070C0"/>
                </a:solidFill>
              </a:rPr>
              <a:t>Root</a:t>
            </a:r>
            <a:r>
              <a:rPr lang="en-GB" sz="2000" dirty="0" smtClean="0">
                <a:solidFill>
                  <a:srgbClr val="0070C0"/>
                </a:solidFill>
              </a:rPr>
              <a:t> of the </a:t>
            </a:r>
            <a:r>
              <a:rPr lang="en-GB" sz="2000" b="1" dirty="0" smtClean="0">
                <a:solidFill>
                  <a:srgbClr val="0070C0"/>
                </a:solidFill>
              </a:rPr>
              <a:t>Mean</a:t>
            </a:r>
            <a:r>
              <a:rPr lang="en-GB" sz="2000" dirty="0" smtClean="0">
                <a:solidFill>
                  <a:srgbClr val="0070C0"/>
                </a:solidFill>
              </a:rPr>
              <a:t> of the </a:t>
            </a:r>
            <a:r>
              <a:rPr lang="en-GB" sz="2000" b="1" dirty="0" smtClean="0">
                <a:solidFill>
                  <a:srgbClr val="0070C0"/>
                </a:solidFill>
              </a:rPr>
              <a:t>SQUARE</a:t>
            </a:r>
            <a:r>
              <a:rPr lang="en-GB" sz="2000" dirty="0" smtClean="0">
                <a:solidFill>
                  <a:srgbClr val="0070C0"/>
                </a:solidFill>
              </a:rPr>
              <a:t/>
            </a:r>
            <a:br>
              <a:rPr lang="en-GB" sz="2000" dirty="0" smtClean="0">
                <a:solidFill>
                  <a:srgbClr val="0070C0"/>
                </a:solidFill>
              </a:rPr>
            </a:br>
            <a:r>
              <a:rPr lang="en-GB" sz="2000" dirty="0" smtClean="0">
                <a:solidFill>
                  <a:srgbClr val="0070C0"/>
                </a:solidFill>
              </a:rPr>
              <a:t>of the original waveform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331640" y="1563638"/>
                <a:ext cx="7416824" cy="1236300"/>
              </a:xfrm>
              <a:prstGeom prst="rect">
                <a:avLst/>
              </a:prstGeom>
              <a:solidFill>
                <a:schemeClr val="bg1">
                  <a:alpha val="44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Calculating it is quite a bit of work.</a:t>
                </a:r>
              </a:p>
              <a:p>
                <a:r>
                  <a:rPr lang="en-GB" sz="2400" dirty="0" smtClean="0"/>
                  <a:t>But for a sine wave there’s a short cut:  </a:t>
                </a:r>
                <a:r>
                  <a:rPr lang="en-GB" sz="2400" b="1" dirty="0" err="1" smtClean="0">
                    <a:solidFill>
                      <a:srgbClr val="0070C0"/>
                    </a:solidFill>
                  </a:rPr>
                  <a:t>V</a:t>
                </a:r>
                <a:r>
                  <a:rPr lang="en-GB" sz="2400" b="1" baseline="-25000" dirty="0" err="1" smtClean="0">
                    <a:solidFill>
                      <a:srgbClr val="0070C0"/>
                    </a:solidFill>
                  </a:rPr>
                  <a:t>rms</a:t>
                </a:r>
                <a:r>
                  <a:rPr lang="en-GB" sz="2400" b="1" dirty="0" smtClean="0">
                    <a:solidFill>
                      <a:srgbClr val="0070C0"/>
                    </a:solidFill>
                  </a:rPr>
                  <a:t> = </a:t>
                </a:r>
                <a:r>
                  <a:rPr lang="en-GB" sz="2400" b="1" dirty="0" err="1" smtClean="0">
                    <a:solidFill>
                      <a:srgbClr val="0070C0"/>
                    </a:solidFill>
                  </a:rPr>
                  <a:t>V</a:t>
                </a:r>
                <a:r>
                  <a:rPr lang="en-GB" sz="2400" b="1" baseline="-25000" dirty="0" err="1" smtClean="0">
                    <a:solidFill>
                      <a:srgbClr val="0070C0"/>
                    </a:solidFill>
                  </a:rPr>
                  <a:t>peak</a:t>
                </a:r>
                <a:r>
                  <a:rPr lang="en-GB" sz="2400" b="1" dirty="0" smtClean="0">
                    <a:solidFill>
                      <a:srgbClr val="0070C0"/>
                    </a:solidFill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GB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en-GB" sz="2400" b="1" dirty="0" smtClean="0">
                  <a:solidFill>
                    <a:srgbClr val="0070C0"/>
                  </a:solidFill>
                  <a:ea typeface="Cambria Math"/>
                </a:endParaRPr>
              </a:p>
              <a:p>
                <a:endParaRPr lang="en-GB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563638"/>
                <a:ext cx="7416824" cy="1236300"/>
              </a:xfrm>
              <a:prstGeom prst="rect">
                <a:avLst/>
              </a:prstGeom>
              <a:blipFill rotWithShape="1">
                <a:blip r:embed="rId3"/>
                <a:stretch>
                  <a:fillRect l="-1233" t="-39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36096" y="2704140"/>
            <a:ext cx="3096344" cy="461665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Or </a:t>
            </a:r>
            <a:r>
              <a:rPr lang="en-GB" sz="2400" dirty="0" err="1" smtClean="0">
                <a:solidFill>
                  <a:srgbClr val="00B050"/>
                </a:solidFill>
              </a:rPr>
              <a:t>V</a:t>
            </a:r>
            <a:r>
              <a:rPr lang="en-GB" sz="2400" baseline="-25000" dirty="0" err="1" smtClean="0">
                <a:solidFill>
                  <a:srgbClr val="00B050"/>
                </a:solidFill>
              </a:rPr>
              <a:t>rms</a:t>
            </a:r>
            <a:r>
              <a:rPr lang="en-GB" sz="2400" dirty="0" smtClean="0">
                <a:solidFill>
                  <a:srgbClr val="00B050"/>
                </a:solidFill>
              </a:rPr>
              <a:t> = 0.7071 x </a:t>
            </a:r>
            <a:r>
              <a:rPr lang="en-GB" sz="2400" dirty="0" err="1">
                <a:solidFill>
                  <a:srgbClr val="00B050"/>
                </a:solidFill>
              </a:rPr>
              <a:t>V</a:t>
            </a:r>
            <a:r>
              <a:rPr lang="en-GB" sz="2400" baseline="-25000" dirty="0" err="1" smtClean="0">
                <a:solidFill>
                  <a:srgbClr val="00B050"/>
                </a:solidFill>
              </a:rPr>
              <a:t>peak</a:t>
            </a:r>
            <a:endParaRPr lang="en-GB" sz="2400" baseline="-25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4691" y="3165805"/>
            <a:ext cx="7848872" cy="1754326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An </a:t>
            </a:r>
            <a:r>
              <a:rPr lang="en-GB" dirty="0" err="1" smtClean="0">
                <a:solidFill>
                  <a:srgbClr val="0070C0"/>
                </a:solidFill>
              </a:rPr>
              <a:t>a.c</a:t>
            </a:r>
            <a:r>
              <a:rPr lang="en-GB" dirty="0" smtClean="0">
                <a:solidFill>
                  <a:srgbClr val="0070C0"/>
                </a:solidFill>
              </a:rPr>
              <a:t>. voltmeter gives you the </a:t>
            </a:r>
            <a:r>
              <a:rPr lang="en-GB" dirty="0" err="1" smtClean="0">
                <a:solidFill>
                  <a:srgbClr val="0070C0"/>
                </a:solidFill>
              </a:rPr>
              <a:t>rms</a:t>
            </a:r>
            <a:r>
              <a:rPr lang="en-GB" dirty="0" smtClean="0">
                <a:solidFill>
                  <a:srgbClr val="0070C0"/>
                </a:solidFill>
              </a:rPr>
              <a:t> voltage, not the peak.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That’s handy – because the power transferred e.g. in a heater is calculated using the </a:t>
            </a:r>
            <a:r>
              <a:rPr lang="en-GB" dirty="0" err="1" smtClean="0">
                <a:solidFill>
                  <a:srgbClr val="0070C0"/>
                </a:solidFill>
              </a:rPr>
              <a:t>rms</a:t>
            </a:r>
            <a:r>
              <a:rPr lang="en-GB" dirty="0" smtClean="0">
                <a:solidFill>
                  <a:srgbClr val="0070C0"/>
                </a:solidFill>
              </a:rPr>
              <a:t> voltage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/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What you’ve believed to be 230V </a:t>
            </a:r>
            <a:r>
              <a:rPr lang="en-GB" dirty="0" err="1" smtClean="0">
                <a:solidFill>
                  <a:srgbClr val="0070C0"/>
                </a:solidFill>
              </a:rPr>
              <a:t>a.c</a:t>
            </a:r>
            <a:r>
              <a:rPr lang="en-GB" dirty="0" smtClean="0">
                <a:solidFill>
                  <a:srgbClr val="0070C0"/>
                </a:solidFill>
              </a:rPr>
              <a:t> UK mains is actually 325V peak voltage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7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87BCE966C3144E963E9EDB09BBEBBC" ma:contentTypeVersion="38" ma:contentTypeDescription="Create a new document." ma:contentTypeScope="" ma:versionID="dacd1eb531ba40c9d91587e7b3f40e8a">
  <xsd:schema xmlns:xsd="http://www.w3.org/2001/XMLSchema" xmlns:xs="http://www.w3.org/2001/XMLSchema" xmlns:p="http://schemas.microsoft.com/office/2006/metadata/properties" xmlns:ns2="d77fd04c-5938-4dc3-9efa-cee44d5fc322" xmlns:ns3="95e84fe9-b47a-476a-ae10-2dea6a16a4dd" targetNamespace="http://schemas.microsoft.com/office/2006/metadata/properties" ma:root="true" ma:fieldsID="7d34be750c9fd0efa38f4ba046ca932e" ns2:_="" ns3:_="">
    <xsd:import namespace="d77fd04c-5938-4dc3-9efa-cee44d5fc322"/>
    <xsd:import namespace="95e84fe9-b47a-476a-ae10-2dea6a16a4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fd04c-5938-4dc3-9efa-cee44d5fc3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3" nillable="true" ma:displayName="Math Settings" ma:internalName="Math_Settings">
      <xsd:simpleType>
        <xsd:restriction base="dms:Text"/>
      </xsd:simpleType>
    </xsd:element>
    <xsd:element name="DefaultSectionNames" ma:index="2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0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5" nillable="true" ma:displayName="Is Collaboration Space Locked" ma:internalName="Is_Collaboration_Space_Locked">
      <xsd:simpleType>
        <xsd:restriction base="dms:Boolean"/>
      </xsd:simpleType>
    </xsd:element>
    <xsd:element name="IsNotebookLocked" ma:index="36" nillable="true" ma:displayName="Is Notebook Locked" ma:internalName="IsNotebookLocked">
      <xsd:simpleType>
        <xsd:restriction base="dms:Boolean"/>
      </xsd:simpleType>
    </xsd:element>
    <xsd:element name="Teams_Channel_Section_Location" ma:index="37" nillable="true" ma:displayName="Teams Channel Section Location" ma:internalName="Teams_Channel_Section_Location">
      <xsd:simpleType>
        <xsd:restriction base="dms:Text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4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4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43" nillable="true" ma:taxonomy="true" ma:internalName="lcf76f155ced4ddcb4097134ff3c332f" ma:taxonomyFieldName="MediaServiceImageTags" ma:displayName="Image Tags" ma:readOnly="false" ma:fieldId="{5cf76f15-5ced-4ddc-b409-7134ff3c332f}" ma:taxonomyMulti="true" ma:sspId="387704e1-d557-490f-8209-d50c5b045f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84fe9-b47a-476a-ae10-2dea6a16a4d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4" nillable="true" ma:displayName="Taxonomy Catch All Column" ma:hidden="true" ma:list="{c28ebd8d-57a3-4d1e-b783-9e2141b3fa59}" ma:internalName="TaxCatchAll" ma:showField="CatchAllData" ma:web="95e84fe9-b47a-476a-ae10-2dea6a16a4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d77fd04c-5938-4dc3-9efa-cee44d5fc322" xsi:nil="true"/>
    <TaxCatchAll xmlns="95e84fe9-b47a-476a-ae10-2dea6a16a4dd" xsi:nil="true"/>
    <FolderType xmlns="d77fd04c-5938-4dc3-9efa-cee44d5fc322" xsi:nil="true"/>
    <AppVersion xmlns="d77fd04c-5938-4dc3-9efa-cee44d5fc322" xsi:nil="true"/>
    <CultureName xmlns="d77fd04c-5938-4dc3-9efa-cee44d5fc322" xsi:nil="true"/>
    <Owner xmlns="d77fd04c-5938-4dc3-9efa-cee44d5fc322">
      <UserInfo>
        <DisplayName/>
        <AccountId xsi:nil="true"/>
        <AccountType/>
      </UserInfo>
    </Owner>
    <NotebookType xmlns="d77fd04c-5938-4dc3-9efa-cee44d5fc322" xsi:nil="true"/>
    <lcf76f155ced4ddcb4097134ff3c332f xmlns="d77fd04c-5938-4dc3-9efa-cee44d5fc322">
      <Terms xmlns="http://schemas.microsoft.com/office/infopath/2007/PartnerControls"/>
    </lcf76f155ced4ddcb4097134ff3c332f>
    <Invited_Teachers xmlns="d77fd04c-5938-4dc3-9efa-cee44d5fc322" xsi:nil="true"/>
    <Is_Collaboration_Space_Locked xmlns="d77fd04c-5938-4dc3-9efa-cee44d5fc322" xsi:nil="true"/>
    <Teachers xmlns="d77fd04c-5938-4dc3-9efa-cee44d5fc322">
      <UserInfo>
        <DisplayName/>
        <AccountId xsi:nil="true"/>
        <AccountType/>
      </UserInfo>
    </Teachers>
    <Students xmlns="d77fd04c-5938-4dc3-9efa-cee44d5fc322">
      <UserInfo>
        <DisplayName/>
        <AccountId xsi:nil="true"/>
        <AccountType/>
      </UserInfo>
    </Students>
    <Student_Groups xmlns="d77fd04c-5938-4dc3-9efa-cee44d5fc322">
      <UserInfo>
        <DisplayName/>
        <AccountId xsi:nil="true"/>
        <AccountType/>
      </UserInfo>
    </Student_Groups>
    <LMS_Mappings xmlns="d77fd04c-5938-4dc3-9efa-cee44d5fc322" xsi:nil="true"/>
    <DefaultSectionNames xmlns="d77fd04c-5938-4dc3-9efa-cee44d5fc322" xsi:nil="true"/>
    <Teams_Channel_Section_Location xmlns="d77fd04c-5938-4dc3-9efa-cee44d5fc322" xsi:nil="true"/>
    <Math_Settings xmlns="d77fd04c-5938-4dc3-9efa-cee44d5fc322" xsi:nil="true"/>
    <Templates xmlns="d77fd04c-5938-4dc3-9efa-cee44d5fc322" xsi:nil="true"/>
    <Self_Registration_Enabled xmlns="d77fd04c-5938-4dc3-9efa-cee44d5fc322" xsi:nil="true"/>
    <Distribution_Groups xmlns="d77fd04c-5938-4dc3-9efa-cee44d5fc322" xsi:nil="true"/>
    <TeamsChannelId xmlns="d77fd04c-5938-4dc3-9efa-cee44d5fc322" xsi:nil="true"/>
    <Invited_Students xmlns="d77fd04c-5938-4dc3-9efa-cee44d5fc322" xsi:nil="true"/>
    <IsNotebookLocked xmlns="d77fd04c-5938-4dc3-9efa-cee44d5fc322" xsi:nil="true"/>
  </documentManagement>
</p:properties>
</file>

<file path=customXml/itemProps1.xml><?xml version="1.0" encoding="utf-8"?>
<ds:datastoreItem xmlns:ds="http://schemas.openxmlformats.org/officeDocument/2006/customXml" ds:itemID="{13CB3AE5-5849-4044-96DC-55A53D78822E}"/>
</file>

<file path=customXml/itemProps2.xml><?xml version="1.0" encoding="utf-8"?>
<ds:datastoreItem xmlns:ds="http://schemas.openxmlformats.org/officeDocument/2006/customXml" ds:itemID="{9323ACEC-E754-415A-87B0-3CD57FC3B6F5}"/>
</file>

<file path=customXml/itemProps3.xml><?xml version="1.0" encoding="utf-8"?>
<ds:datastoreItem xmlns:ds="http://schemas.openxmlformats.org/officeDocument/2006/customXml" ds:itemID="{CD8F119A-70D1-4E89-B026-6BBF8571E11B}"/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201</Words>
  <Application>Microsoft Office PowerPoint</Application>
  <PresentationFormat>On-screen Show (16:9)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</dc:creator>
  <cp:lastModifiedBy>Andy</cp:lastModifiedBy>
  <cp:revision>17</cp:revision>
  <dcterms:created xsi:type="dcterms:W3CDTF">2016-12-11T15:11:18Z</dcterms:created>
  <dcterms:modified xsi:type="dcterms:W3CDTF">2016-12-11T16:41:57Z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0x010100A087BCE966C3144E963E9EDB09BBEBBC</vt:lpwstr>
  </property>
</Properties>
</file>